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7" r:id="rId3"/>
    <p:sldId id="1900" r:id="rId4"/>
    <p:sldId id="1899" r:id="rId5"/>
    <p:sldId id="1902" r:id="rId6"/>
    <p:sldId id="1901" r:id="rId7"/>
    <p:sldId id="1904" r:id="rId8"/>
    <p:sldId id="1905" r:id="rId9"/>
    <p:sldId id="1906" r:id="rId10"/>
    <p:sldId id="1907" r:id="rId11"/>
    <p:sldId id="1909" r:id="rId12"/>
    <p:sldId id="1910" r:id="rId13"/>
    <p:sldId id="1908" r:id="rId14"/>
    <p:sldId id="1912" r:id="rId15"/>
    <p:sldId id="1914" r:id="rId17"/>
    <p:sldId id="1916" r:id="rId18"/>
    <p:sldId id="1915" r:id="rId19"/>
    <p:sldId id="1918" r:id="rId20"/>
    <p:sldId id="1919" r:id="rId21"/>
    <p:sldId id="1920" r:id="rId22"/>
    <p:sldId id="1921" r:id="rId23"/>
    <p:sldId id="1922" r:id="rId24"/>
    <p:sldId id="1924" r:id="rId25"/>
    <p:sldId id="1923" r:id="rId26"/>
    <p:sldId id="1925" r:id="rId27"/>
    <p:sldId id="1926" r:id="rId28"/>
    <p:sldId id="1927" r:id="rId29"/>
    <p:sldId id="1928" r:id="rId30"/>
    <p:sldId id="1929" r:id="rId31"/>
    <p:sldId id="1930" r:id="rId32"/>
    <p:sldId id="1932" r:id="rId33"/>
    <p:sldId id="1931" r:id="rId34"/>
    <p:sldId id="1934" r:id="rId35"/>
    <p:sldId id="1936" r:id="rId36"/>
    <p:sldId id="1935" r:id="rId37"/>
  </p:sldIdLst>
  <p:sldSz cx="12192000" cy="6858000"/>
  <p:notesSz cx="6858000" cy="9144000"/>
  <p:custDataLst>
    <p:tags r:id="rId4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D08A80EA-D342-4868-AC8C-CCE29D76894D}">
          <p14:sldIdLst>
            <p14:sldId id="257"/>
          </p14:sldIdLst>
        </p14:section>
        <p14:section name="2024-09-25" id="{35241304-4237-4367-AEFE-C8FE21EEE9E3}">
          <p14:sldIdLst>
            <p14:sldId id="1900"/>
            <p14:sldId id="1899"/>
            <p14:sldId id="1902"/>
            <p14:sldId id="1901"/>
            <p14:sldId id="1904"/>
            <p14:sldId id="1905"/>
            <p14:sldId id="1906"/>
            <p14:sldId id="1907"/>
            <p14:sldId id="1909"/>
            <p14:sldId id="1910"/>
            <p14:sldId id="1908"/>
            <p14:sldId id="1912"/>
            <p14:sldId id="1914"/>
            <p14:sldId id="1916"/>
            <p14:sldId id="1915"/>
            <p14:sldId id="1918"/>
            <p14:sldId id="1919"/>
            <p14:sldId id="1920"/>
            <p14:sldId id="1921"/>
            <p14:sldId id="1922"/>
            <p14:sldId id="1924"/>
            <p14:sldId id="1923"/>
            <p14:sldId id="1925"/>
            <p14:sldId id="1926"/>
            <p14:sldId id="1927"/>
            <p14:sldId id="1928"/>
            <p14:sldId id="1929"/>
            <p14:sldId id="1930"/>
            <p14:sldId id="1932"/>
            <p14:sldId id="1931"/>
            <p14:sldId id="1934"/>
            <p14:sldId id="1936"/>
            <p14:sldId id="1935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李清伟" initials="李清伟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ADFF"/>
    <a:srgbClr val="38BDAB"/>
    <a:srgbClr val="FFFFFF"/>
    <a:srgbClr val="37D4BE"/>
    <a:srgbClr val="79B43B"/>
    <a:srgbClr val="5B9EEA"/>
    <a:srgbClr val="92CF51"/>
    <a:srgbClr val="0033CC"/>
    <a:srgbClr val="0000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1360" autoAdjust="0"/>
  </p:normalViewPr>
  <p:slideViewPr>
    <p:cSldViewPr snapToGrid="0">
      <p:cViewPr varScale="1">
        <p:scale>
          <a:sx n="106" d="100"/>
          <a:sy n="106" d="100"/>
        </p:scale>
        <p:origin x="67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2" Type="http://schemas.openxmlformats.org/officeDocument/2006/relationships/tags" Target="tags/tag9.xml"/><Relationship Id="rId41" Type="http://schemas.openxmlformats.org/officeDocument/2006/relationships/commentAuthors" Target="commentAuthors.xml"/><Relationship Id="rId40" Type="http://schemas.openxmlformats.org/officeDocument/2006/relationships/tableStyles" Target="tableStyles.xml"/><Relationship Id="rId4" Type="http://schemas.openxmlformats.org/officeDocument/2006/relationships/slide" Target="slides/slide2.xml"/><Relationship Id="rId39" Type="http://schemas.openxmlformats.org/officeDocument/2006/relationships/viewProps" Target="viewProps.xml"/><Relationship Id="rId38" Type="http://schemas.openxmlformats.org/officeDocument/2006/relationships/presProps" Target="presProps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Workbook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snb</a:t>
            </a:r>
            <a:endParaRPr lang="en-US" altLang="zh-CN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673660755732987"/>
          <c:y val="0.127645926876203"/>
          <c:w val="0.912208708569306"/>
          <c:h val="0.721840923669019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无优化查询时间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
(CE)</c:v>
                </c:pt>
                <c:pt idx="8">
                  <c:v>Q9
(DE)</c:v>
                </c:pt>
                <c:pt idx="9">
                  <c:v>Q10
(DV)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41.1642</c:v>
                </c:pt>
                <c:pt idx="1">
                  <c:v>148.6396</c:v>
                </c:pt>
                <c:pt idx="2">
                  <c:v>6.8932</c:v>
                </c:pt>
                <c:pt idx="3">
                  <c:v>21.0974</c:v>
                </c:pt>
                <c:pt idx="4">
                  <c:v>140.6364</c:v>
                </c:pt>
                <c:pt idx="5">
                  <c:v>29.2848</c:v>
                </c:pt>
                <c:pt idx="6">
                  <c:v>70.9546</c:v>
                </c:pt>
                <c:pt idx="7">
                  <c:v>0.0172642230987548</c:v>
                </c:pt>
                <c:pt idx="8">
                  <c:v>0.00715870857238769</c:v>
                </c:pt>
                <c:pt idx="9">
                  <c:v>0.0128208637237548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视图优化时间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
(CE)</c:v>
                </c:pt>
                <c:pt idx="8">
                  <c:v>Q9
(DE)</c:v>
                </c:pt>
                <c:pt idx="9">
                  <c:v>Q10
(DV)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0.0143430233001708</c:v>
                </c:pt>
                <c:pt idx="1">
                  <c:v>0.0126943588256835</c:v>
                </c:pt>
                <c:pt idx="2">
                  <c:v>0.0137128829956054</c:v>
                </c:pt>
                <c:pt idx="3">
                  <c:v>0.0126245021820068</c:v>
                </c:pt>
                <c:pt idx="4">
                  <c:v>0.00956273078918457</c:v>
                </c:pt>
                <c:pt idx="5">
                  <c:v>0.01324462890625</c:v>
                </c:pt>
                <c:pt idx="6">
                  <c:v>0.00907373428344726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优化后查询时间</c:v>
                </c:pt>
              </c:strCache>
            </c:strRef>
          </c:tx>
          <c:spPr>
            <a:solidFill>
              <a:schemeClr val="accent3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
(CE)</c:v>
                </c:pt>
                <c:pt idx="8">
                  <c:v>Q9
(DE)</c:v>
                </c:pt>
                <c:pt idx="9">
                  <c:v>Q10
(DV)</c:v>
                </c:pt>
              </c:strCache>
            </c:str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21.9554</c:v>
                </c:pt>
                <c:pt idx="1">
                  <c:v>39.1032</c:v>
                </c:pt>
                <c:pt idx="2">
                  <c:v>1.5636</c:v>
                </c:pt>
                <c:pt idx="3">
                  <c:v>7.1132</c:v>
                </c:pt>
                <c:pt idx="4">
                  <c:v>132.9128</c:v>
                </c:pt>
                <c:pt idx="5">
                  <c:v>21.6334</c:v>
                </c:pt>
                <c:pt idx="6">
                  <c:v>55.9256</c:v>
                </c:pt>
                <c:pt idx="7">
                  <c:v>0.0293025970458984</c:v>
                </c:pt>
                <c:pt idx="8">
                  <c:v>0.0137033939361572</c:v>
                </c:pt>
                <c:pt idx="9">
                  <c:v>0.0158288478851318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100"/>
        <c:axId val="21399156"/>
        <c:axId val="931666174"/>
      </c:barChart>
      <c:catAx>
        <c:axId val="21399156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31666174"/>
        <c:crosses val="autoZero"/>
        <c:auto val="1"/>
        <c:lblAlgn val="ctr"/>
        <c:lblOffset val="100"/>
        <c:noMultiLvlLbl val="0"/>
      </c:catAx>
      <c:valAx>
        <c:axId val="93166617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13991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154eacde-fbc7-4ba3-b250-723854c945c8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zh-CN" sz="1400" b="1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finbench</a:t>
            </a:r>
            <a:endParaRPr lang="en-US" altLang="zh-CN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673660755732987"/>
          <c:y val="0.127645926876203"/>
          <c:w val="0.912208708569306"/>
          <c:h val="0.721840923669019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无优化查询时间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
(CE)</c:v>
                </c:pt>
                <c:pt idx="8">
                  <c:v>Q9
(DE)</c:v>
                </c:pt>
                <c:pt idx="9">
                  <c:v>Q10
(DV)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47.3038</c:v>
                </c:pt>
                <c:pt idx="1">
                  <c:v>33.0216</c:v>
                </c:pt>
                <c:pt idx="2">
                  <c:v>26.7836</c:v>
                </c:pt>
                <c:pt idx="3">
                  <c:v>198.1992</c:v>
                </c:pt>
                <c:pt idx="4">
                  <c:v>52.0568</c:v>
                </c:pt>
                <c:pt idx="5">
                  <c:v>34.2504</c:v>
                </c:pt>
                <c:pt idx="6">
                  <c:v>129.2534</c:v>
                </c:pt>
                <c:pt idx="7">
                  <c:v>0.0149459838867187</c:v>
                </c:pt>
                <c:pt idx="8">
                  <c:v>0.00553774833679199</c:v>
                </c:pt>
                <c:pt idx="9">
                  <c:v>0.00810489654541015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视图优化时间</c:v>
                </c:pt>
              </c:strCache>
            </c:strRef>
          </c:tx>
          <c:spPr>
            <a:solidFill>
              <a:schemeClr val="accent2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
(CE)</c:v>
                </c:pt>
                <c:pt idx="8">
                  <c:v>Q9
(DE)</c:v>
                </c:pt>
                <c:pt idx="9">
                  <c:v>Q10
(DV)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0.00906801223754882</c:v>
                </c:pt>
                <c:pt idx="1">
                  <c:v>0.0103332996368408</c:v>
                </c:pt>
                <c:pt idx="2">
                  <c:v>0.0099797248840332</c:v>
                </c:pt>
                <c:pt idx="3">
                  <c:v>0.014754295349121</c:v>
                </c:pt>
                <c:pt idx="4">
                  <c:v>0.0128242969512939</c:v>
                </c:pt>
                <c:pt idx="5">
                  <c:v>0.0106832981109619</c:v>
                </c:pt>
                <c:pt idx="6">
                  <c:v>0.0131294727325439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优化后查询时间</c:v>
                </c:pt>
              </c:strCache>
            </c:strRef>
          </c:tx>
          <c:spPr>
            <a:solidFill>
              <a:schemeClr val="accent3"/>
            </a:solidFill>
            <a:ln>
              <a:solidFill>
                <a:schemeClr val="bg1"/>
              </a:solidFill>
            </a:ln>
            <a:effectLst/>
          </c:spPr>
          <c:invertIfNegative val="0"/>
          <c:dLbls>
            <c:delete val="1"/>
          </c:dLbls>
          <c:cat>
            <c:strRef>
              <c:f>Sheet1!$A$2:$A$11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
(CE)</c:v>
                </c:pt>
                <c:pt idx="8">
                  <c:v>Q9
(DE)</c:v>
                </c:pt>
                <c:pt idx="9">
                  <c:v>Q10
(DV)</c:v>
                </c:pt>
              </c:strCache>
            </c:str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27.6256</c:v>
                </c:pt>
                <c:pt idx="1">
                  <c:v>10.0136</c:v>
                </c:pt>
                <c:pt idx="2">
                  <c:v>6.064</c:v>
                </c:pt>
                <c:pt idx="3">
                  <c:v>122.1916</c:v>
                </c:pt>
                <c:pt idx="4">
                  <c:v>11.5946</c:v>
                </c:pt>
                <c:pt idx="5">
                  <c:v>3.8304</c:v>
                </c:pt>
                <c:pt idx="6">
                  <c:v>29.7702</c:v>
                </c:pt>
                <c:pt idx="7">
                  <c:v>0.0178678512573242</c:v>
                </c:pt>
                <c:pt idx="8">
                  <c:v>0.0130727767944335</c:v>
                </c:pt>
                <c:pt idx="9">
                  <c:v>0.015972900390625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46"/>
        <c:overlap val="100"/>
        <c:axId val="21399156"/>
        <c:axId val="931666174"/>
      </c:barChart>
      <c:catAx>
        <c:axId val="21399156"/>
        <c:scaling>
          <c:orientation val="minMax"/>
        </c:scaling>
        <c:delete val="0"/>
        <c:axPos val="b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931666174"/>
        <c:crosses val="autoZero"/>
        <c:auto val="1"/>
        <c:lblAlgn val="ctr"/>
        <c:lblOffset val="100"/>
        <c:noMultiLvlLbl val="0"/>
      </c:catAx>
      <c:valAx>
        <c:axId val="93166617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0200"/>
                </a:schemeClr>
              </a:solidFill>
              <a:round/>
            </a:ln>
            <a:effectLst/>
          </c:spPr>
        </c:majorGridlines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1399156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0" vertOverflow="ellipsis" vert="horz" wrap="square" anchor="ctr" anchorCtr="1"/>
          <a:lstStyle/>
          <a:p>
            <a:pPr>
              <a:defRPr lang="zh-CN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</c:dTable>
      <c:spPr>
        <a:noFill/>
        <a:ln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08763ef3-a508-42ba-9f22-eb7dcb23e2da}"/>
      </c:ext>
    </c:extLst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0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solidFill>
          <a:schemeClr val="bg1"/>
        </a:solidFill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01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0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0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1">
      <cs:styleClr val="auto"/>
    </cs:fillRef>
    <cs:effectRef idx="0"/>
    <cs:fontRef idx="minor">
      <a:schemeClr val="dk1"/>
    </cs:fontRef>
    <cs:spPr>
      <a:ln>
        <a:solidFill>
          <a:schemeClr val="bg1"/>
        </a:solidFill>
      </a:ln>
      <a:effectLst/>
    </cs:spPr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02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75000"/>
        <a:lumOff val="25000"/>
      </a:schemeClr>
    </cs:fontRef>
    <cs:defRPr sz="1400" b="1" kern="120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B2568-D8A3-4FF4-BAA2-A310E3EDA64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6460B-A568-42EF-A9F3-45FAAC6AA7C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71A84-A18C-41AE-AACC-0B3972D6D19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331894" y="236669"/>
            <a:ext cx="11528213" cy="6384662"/>
          </a:xfrm>
          <a:prstGeom prst="roundRect">
            <a:avLst>
              <a:gd name="adj" fmla="val 2387"/>
            </a:avLst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79000">
                <a:schemeClr val="bg1"/>
              </a:gs>
            </a:gsLst>
            <a:lin ang="5400000" scaled="0"/>
            <a:tileRect/>
          </a:gradFill>
          <a:ln>
            <a:noFill/>
          </a:ln>
          <a:effectLst>
            <a:outerShdw blurRad="254000" dist="63500" sx="102000" sy="102000" algn="ctr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alphaModFix amt="2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-14426" t="-1960" r="-14426" b="81369"/>
          <a:stretch>
            <a:fillRect/>
          </a:stretch>
        </p:blipFill>
        <p:spPr>
          <a:xfrm>
            <a:off x="-2727118" y="4114800"/>
            <a:ext cx="17736548" cy="27432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331894" y="236669"/>
            <a:ext cx="11528213" cy="6384662"/>
          </a:xfrm>
          <a:prstGeom prst="roundRect">
            <a:avLst>
              <a:gd name="adj" fmla="val 2387"/>
            </a:avLst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79000">
                <a:schemeClr val="bg1"/>
              </a:gs>
            </a:gsLst>
            <a:lin ang="5400000" scaled="0"/>
            <a:tileRect/>
          </a:gradFill>
          <a:ln>
            <a:noFill/>
          </a:ln>
          <a:effectLst>
            <a:outerShdw blurRad="254000" dist="63500" sx="102000" sy="102000" algn="ctr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alphaModFix amt="2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-14426" t="-1960" r="-14426" b="81369"/>
          <a:stretch>
            <a:fillRect/>
          </a:stretch>
        </p:blipFill>
        <p:spPr>
          <a:xfrm>
            <a:off x="-2727118" y="4114800"/>
            <a:ext cx="17736548" cy="2743201"/>
          </a:xfrm>
          <a:prstGeom prst="rect">
            <a:avLst/>
          </a:prstGeom>
        </p:spPr>
      </p:pic>
      <p:sp>
        <p:nvSpPr>
          <p:cNvPr id="7" name="标题 3"/>
          <p:cNvSpPr txBox="1"/>
          <p:nvPr/>
        </p:nvSpPr>
        <p:spPr>
          <a:xfrm>
            <a:off x="436099" y="259484"/>
            <a:ext cx="11329222" cy="2244565"/>
          </a:xfrm>
          <a:prstGeom prst="rect">
            <a:avLst/>
          </a:prstGeom>
          <a:solidFill>
            <a:srgbClr val="005AD2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72" y="393122"/>
            <a:ext cx="2301507" cy="3855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331894" y="236669"/>
            <a:ext cx="11528213" cy="6384662"/>
          </a:xfrm>
          <a:prstGeom prst="roundRect">
            <a:avLst>
              <a:gd name="adj" fmla="val 2387"/>
            </a:avLst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79000">
                <a:schemeClr val="bg1"/>
              </a:gs>
            </a:gsLst>
            <a:lin ang="5400000" scaled="0"/>
            <a:tileRect/>
          </a:gradFill>
          <a:ln>
            <a:noFill/>
          </a:ln>
          <a:effectLst>
            <a:outerShdw blurRad="254000" dist="63500" sx="102000" sy="102000" algn="ctr" rotWithShape="0">
              <a:schemeClr val="bg1">
                <a:lumMod val="7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alphaModFix amt="2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-14426" t="-1960" r="-14426" b="81369"/>
          <a:stretch>
            <a:fillRect/>
          </a:stretch>
        </p:blipFill>
        <p:spPr>
          <a:xfrm>
            <a:off x="-2727118" y="4114800"/>
            <a:ext cx="17736548" cy="2743201"/>
          </a:xfrm>
          <a:prstGeom prst="rect">
            <a:avLst/>
          </a:prstGeom>
        </p:spPr>
      </p:pic>
      <p:sp>
        <p:nvSpPr>
          <p:cNvPr id="7" name="标题 3"/>
          <p:cNvSpPr txBox="1"/>
          <p:nvPr/>
        </p:nvSpPr>
        <p:spPr>
          <a:xfrm>
            <a:off x="436100" y="259484"/>
            <a:ext cx="3151162" cy="6361847"/>
          </a:xfrm>
          <a:prstGeom prst="rect">
            <a:avLst/>
          </a:prstGeom>
          <a:solidFill>
            <a:srgbClr val="005AD2"/>
          </a:solidFill>
          <a:ln>
            <a:noFill/>
          </a:ln>
          <a:effectLst/>
        </p:spPr>
        <p:txBody>
          <a:bodyPr tIns="0" bIns="0" anchor="ctr"/>
          <a:lstStyle/>
          <a:p>
            <a:pPr algn="ctr">
              <a:spcBef>
                <a:spcPct val="0"/>
              </a:spcBef>
              <a:defRPr/>
            </a:pPr>
            <a:endParaRPr lang="zh-CN" altLang="en-US" sz="4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072" y="393122"/>
            <a:ext cx="2301507" cy="38550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5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rot="1007118" flipH="1">
            <a:off x="-4762466" y="-38208"/>
            <a:ext cx="10459919" cy="10624352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2324028" y="2391132"/>
            <a:ext cx="1980000" cy="2160000"/>
            <a:chOff x="806121" y="2244419"/>
            <a:chExt cx="2095094" cy="2369160"/>
          </a:xfrm>
        </p:grpSpPr>
        <p:sp>
          <p:nvSpPr>
            <p:cNvPr id="18" name="图形 11"/>
            <p:cNvSpPr>
              <a:spLocks noChangeAspect="1"/>
            </p:cNvSpPr>
            <p:nvPr/>
          </p:nvSpPr>
          <p:spPr>
            <a:xfrm>
              <a:off x="806121" y="2244419"/>
              <a:ext cx="2095094" cy="2369160"/>
            </a:xfrm>
            <a:custGeom>
              <a:avLst/>
              <a:gdLst>
                <a:gd name="connsiteX0" fmla="*/ 0 w 1638300"/>
                <a:gd name="connsiteY0" fmla="*/ 526733 h 1852612"/>
                <a:gd name="connsiteX1" fmla="*/ 0 w 1638300"/>
                <a:gd name="connsiteY1" fmla="*/ 1325880 h 1852612"/>
                <a:gd name="connsiteX2" fmla="*/ 63818 w 1638300"/>
                <a:gd name="connsiteY2" fmla="*/ 1436370 h 1852612"/>
                <a:gd name="connsiteX3" fmla="*/ 755333 w 1638300"/>
                <a:gd name="connsiteY3" fmla="*/ 1835468 h 1852612"/>
                <a:gd name="connsiteX4" fmla="*/ 882968 w 1638300"/>
                <a:gd name="connsiteY4" fmla="*/ 1835468 h 1852612"/>
                <a:gd name="connsiteX5" fmla="*/ 1574483 w 1638300"/>
                <a:gd name="connsiteY5" fmla="*/ 1436370 h 1852612"/>
                <a:gd name="connsiteX6" fmla="*/ 1638300 w 1638300"/>
                <a:gd name="connsiteY6" fmla="*/ 1325880 h 1852612"/>
                <a:gd name="connsiteX7" fmla="*/ 1638300 w 1638300"/>
                <a:gd name="connsiteY7" fmla="*/ 526733 h 1852612"/>
                <a:gd name="connsiteX8" fmla="*/ 1574483 w 1638300"/>
                <a:gd name="connsiteY8" fmla="*/ 416243 h 1852612"/>
                <a:gd name="connsiteX9" fmla="*/ 882968 w 1638300"/>
                <a:gd name="connsiteY9" fmla="*/ 17145 h 1852612"/>
                <a:gd name="connsiteX10" fmla="*/ 755333 w 1638300"/>
                <a:gd name="connsiteY10" fmla="*/ 17145 h 1852612"/>
                <a:gd name="connsiteX11" fmla="*/ 63818 w 1638300"/>
                <a:gd name="connsiteY11" fmla="*/ 416243 h 1852612"/>
                <a:gd name="connsiteX12" fmla="*/ 0 w 1638300"/>
                <a:gd name="connsiteY12" fmla="*/ 526733 h 1852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8300" h="1852612">
                  <a:moveTo>
                    <a:pt x="0" y="526733"/>
                  </a:moveTo>
                  <a:lnTo>
                    <a:pt x="0" y="1325880"/>
                  </a:lnTo>
                  <a:cubicBezTo>
                    <a:pt x="0" y="1371600"/>
                    <a:pt x="23813" y="1413510"/>
                    <a:pt x="63818" y="1436370"/>
                  </a:cubicBezTo>
                  <a:lnTo>
                    <a:pt x="755333" y="1835468"/>
                  </a:lnTo>
                  <a:cubicBezTo>
                    <a:pt x="794385" y="1858328"/>
                    <a:pt x="842963" y="1858328"/>
                    <a:pt x="882968" y="1835468"/>
                  </a:cubicBezTo>
                  <a:lnTo>
                    <a:pt x="1574483" y="1436370"/>
                  </a:lnTo>
                  <a:cubicBezTo>
                    <a:pt x="1613535" y="1413510"/>
                    <a:pt x="1638300" y="1371600"/>
                    <a:pt x="1638300" y="1325880"/>
                  </a:cubicBezTo>
                  <a:lnTo>
                    <a:pt x="1638300" y="526733"/>
                  </a:lnTo>
                  <a:cubicBezTo>
                    <a:pt x="1638300" y="481013"/>
                    <a:pt x="1614488" y="439103"/>
                    <a:pt x="1574483" y="416243"/>
                  </a:cubicBezTo>
                  <a:lnTo>
                    <a:pt x="882968" y="17145"/>
                  </a:lnTo>
                  <a:cubicBezTo>
                    <a:pt x="843915" y="-5715"/>
                    <a:pt x="795338" y="-5715"/>
                    <a:pt x="755333" y="17145"/>
                  </a:cubicBezTo>
                  <a:lnTo>
                    <a:pt x="63818" y="416243"/>
                  </a:lnTo>
                  <a:cubicBezTo>
                    <a:pt x="23813" y="439103"/>
                    <a:pt x="0" y="481013"/>
                    <a:pt x="0" y="526733"/>
                  </a:cubicBezTo>
                  <a:close/>
                </a:path>
              </a:pathLst>
            </a:custGeom>
            <a:gradFill>
              <a:gsLst>
                <a:gs pos="0">
                  <a:schemeClr val="bg2">
                    <a:alpha val="80000"/>
                  </a:schemeClr>
                </a:gs>
                <a:gs pos="100000">
                  <a:schemeClr val="tx2">
                    <a:alpha val="70000"/>
                  </a:schemeClr>
                </a:gs>
              </a:gsLst>
              <a:lin ang="16200000" scaled="1"/>
            </a:gradFill>
            <a:ln w="38100">
              <a:noFill/>
            </a:ln>
            <a:effectLst>
              <a:outerShdw blurRad="381000" dist="508000" dir="5400000" sx="80000" sy="80000" algn="t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zh-CN" altLang="en-US"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386392" y="2856393"/>
              <a:ext cx="934550" cy="1217733"/>
              <a:chOff x="2246666" y="3479316"/>
              <a:chExt cx="934550" cy="1217733"/>
            </a:xfrm>
          </p:grpSpPr>
          <p:sp>
            <p:nvSpPr>
              <p:cNvPr id="20" name="文本框 19"/>
              <p:cNvSpPr txBox="1"/>
              <p:nvPr/>
            </p:nvSpPr>
            <p:spPr>
              <a:xfrm>
                <a:off x="2384262" y="3479316"/>
                <a:ext cx="659361" cy="985239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>
                  <a:spcAft>
                    <a:spcPts val="400"/>
                  </a:spcAft>
                  <a:buClr>
                    <a:schemeClr val="accent1"/>
                  </a:buClr>
                  <a:buSzPct val="70000"/>
                </a:pPr>
                <a:r>
                  <a:rPr kumimoji="1" lang="zh-CN" altLang="en-US" sz="2600" b="1" kern="1000" baseline="0" dirty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rPr>
                  <a:t>汇 报</a:t>
                </a:r>
                <a:endParaRPr kumimoji="1" lang="en-US" altLang="zh-CN" sz="2600" b="1" kern="1000" baseline="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  <a:p>
                <a:pPr algn="ctr">
                  <a:spcAft>
                    <a:spcPts val="400"/>
                  </a:spcAft>
                  <a:buClr>
                    <a:schemeClr val="accent1"/>
                  </a:buClr>
                  <a:buSzPct val="70000"/>
                </a:pPr>
                <a:r>
                  <a:rPr kumimoji="1" lang="zh-CN" altLang="en-US" sz="2600" b="1" kern="1000" baseline="0" dirty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rPr>
                  <a:t>提 纲</a:t>
                </a:r>
                <a:endParaRPr kumimoji="1" lang="en-US" sz="2600" b="1" kern="1000" baseline="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2246666" y="4481605"/>
                <a:ext cx="934550" cy="215444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noAutofit/>
              </a:bodyPr>
              <a:lstStyle/>
              <a:p>
                <a:pPr algn="ctr">
                  <a:spcAft>
                    <a:spcPts val="600"/>
                  </a:spcAft>
                  <a:buClr>
                    <a:schemeClr val="accent1"/>
                  </a:buClr>
                  <a:buSzPct val="70000"/>
                </a:pPr>
                <a:r>
                  <a:rPr kumimoji="1" lang="en-US" altLang="zh-CN" sz="1100" b="0" dirty="0">
                    <a:solidFill>
                      <a:schemeClr val="bg1"/>
                    </a:solidFill>
                    <a:latin typeface="+mn-lt"/>
                    <a:ea typeface="+mn-ea"/>
                    <a:cs typeface="+mn-ea"/>
                    <a:sym typeface="+mn-lt"/>
                  </a:rPr>
                  <a:t>CONTENTS</a:t>
                </a:r>
                <a:endParaRPr kumimoji="1" lang="en-US" sz="1100" b="0" dirty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sp>
        <p:nvSpPr>
          <p:cNvPr id="9" name="矩形: 圆角 15"/>
          <p:cNvSpPr/>
          <p:nvPr/>
        </p:nvSpPr>
        <p:spPr>
          <a:xfrm rot="2700000">
            <a:off x="11913636" y="6152955"/>
            <a:ext cx="890287" cy="890287"/>
          </a:xfrm>
          <a:prstGeom prst="roundRect">
            <a:avLst>
              <a:gd name="adj" fmla="val 20000"/>
            </a:avLst>
          </a:prstGeo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8100000" scaled="1"/>
            <a:tileRect/>
          </a:gra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en-US" sz="2000" b="1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575734" y="134952"/>
            <a:ext cx="11040533" cy="550848"/>
          </a:xfrm>
          <a:prstGeom prst="roundRect">
            <a:avLst>
              <a:gd name="adj" fmla="val 16673"/>
            </a:avLst>
          </a:prstGeom>
          <a:gradFill flip="none" rotWithShape="1">
            <a:gsLst>
              <a:gs pos="56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  <a:tileRect/>
          </a:gradFill>
          <a:ln w="38100">
            <a:noFill/>
          </a:ln>
          <a:effectLst>
            <a:outerShdw blurRad="381000" dist="63500" dir="5400000" sx="90000" sy="9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3920"/>
            <a:ext cx="479291" cy="648455"/>
            <a:chOff x="0" y="7719"/>
            <a:chExt cx="359468" cy="648455"/>
          </a:xfrm>
        </p:grpSpPr>
        <p:sp>
          <p:nvSpPr>
            <p:cNvPr id="11" name="任意多边形: 形状 10"/>
            <p:cNvSpPr/>
            <p:nvPr/>
          </p:nvSpPr>
          <p:spPr bwMode="auto">
            <a:xfrm>
              <a:off x="0" y="7719"/>
              <a:ext cx="359468" cy="648455"/>
            </a:xfrm>
            <a:custGeom>
              <a:avLst/>
              <a:gdLst>
                <a:gd name="connsiteX0" fmla="*/ 0 w 359468"/>
                <a:gd name="connsiteY0" fmla="*/ 0 h 648455"/>
                <a:gd name="connsiteX1" fmla="*/ 8446 w 359468"/>
                <a:gd name="connsiteY1" fmla="*/ 41836 h 648455"/>
                <a:gd name="connsiteX2" fmla="*/ 107502 w 359468"/>
                <a:gd name="connsiteY2" fmla="*/ 107494 h 648455"/>
                <a:gd name="connsiteX3" fmla="*/ 144455 w 359468"/>
                <a:gd name="connsiteY3" fmla="*/ 107494 h 648455"/>
                <a:gd name="connsiteX4" fmla="*/ 359468 w 359468"/>
                <a:gd name="connsiteY4" fmla="*/ 322938 h 648455"/>
                <a:gd name="connsiteX5" fmla="*/ 144455 w 359468"/>
                <a:gd name="connsiteY5" fmla="*/ 538382 h 648455"/>
                <a:gd name="connsiteX6" fmla="*/ 94727 w 359468"/>
                <a:gd name="connsiteY6" fmla="*/ 538382 h 648455"/>
                <a:gd name="connsiteX7" fmla="*/ 107502 w 359468"/>
                <a:gd name="connsiteY7" fmla="*/ 540961 h 648455"/>
                <a:gd name="connsiteX8" fmla="*/ 8446 w 359468"/>
                <a:gd name="connsiteY8" fmla="*/ 606620 h 648455"/>
                <a:gd name="connsiteX9" fmla="*/ 0 w 359468"/>
                <a:gd name="connsiteY9" fmla="*/ 648455 h 648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9468" h="648455">
                  <a:moveTo>
                    <a:pt x="0" y="0"/>
                  </a:moveTo>
                  <a:lnTo>
                    <a:pt x="8446" y="41836"/>
                  </a:lnTo>
                  <a:cubicBezTo>
                    <a:pt x="24766" y="80420"/>
                    <a:pt x="62972" y="107494"/>
                    <a:pt x="107502" y="107494"/>
                  </a:cubicBezTo>
                  <a:lnTo>
                    <a:pt x="144455" y="107494"/>
                  </a:lnTo>
                  <a:cubicBezTo>
                    <a:pt x="263203" y="107494"/>
                    <a:pt x="359468" y="203952"/>
                    <a:pt x="359468" y="322938"/>
                  </a:cubicBezTo>
                  <a:cubicBezTo>
                    <a:pt x="359468" y="441924"/>
                    <a:pt x="263203" y="538382"/>
                    <a:pt x="144455" y="538382"/>
                  </a:cubicBezTo>
                  <a:lnTo>
                    <a:pt x="94727" y="538382"/>
                  </a:lnTo>
                  <a:lnTo>
                    <a:pt x="107502" y="540961"/>
                  </a:lnTo>
                  <a:cubicBezTo>
                    <a:pt x="62972" y="540961"/>
                    <a:pt x="24766" y="568035"/>
                    <a:pt x="8446" y="606620"/>
                  </a:cubicBezTo>
                  <a:lnTo>
                    <a:pt x="0" y="648455"/>
                  </a:ln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100000">
                  <a:schemeClr val="tx2">
                    <a:lumMod val="75000"/>
                  </a:schemeClr>
                </a:gs>
              </a:gsLst>
              <a:lin ang="2700000" scaled="1"/>
            </a:gradFill>
            <a:ln w="38100">
              <a:noFill/>
            </a:ln>
            <a:effectLst>
              <a:outerShdw blurRad="381000" dist="63500" dir="5400000" sx="90000" sy="90000" algn="t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等腰三角形 11"/>
            <p:cNvSpPr/>
            <p:nvPr/>
          </p:nvSpPr>
          <p:spPr bwMode="auto">
            <a:xfrm rot="5400000">
              <a:off x="138848" y="295601"/>
              <a:ext cx="81328" cy="70110"/>
            </a:xfrm>
            <a:prstGeom prst="triangle">
              <a:avLst/>
            </a:prstGeom>
            <a:solidFill>
              <a:schemeClr val="bg1"/>
            </a:solidFill>
            <a:ln w="38100">
              <a:noFill/>
            </a:ln>
            <a:effectLst>
              <a:outerShdw blurRad="381000" dist="63500" dir="5400000" sx="90000" sy="90000" algn="t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文本占位符 12"/>
          <p:cNvSpPr>
            <a:spLocks noGrp="1"/>
          </p:cNvSpPr>
          <p:nvPr>
            <p:ph type="body" sz="quarter" idx="10"/>
          </p:nvPr>
        </p:nvSpPr>
        <p:spPr>
          <a:xfrm>
            <a:off x="575734" y="189989"/>
            <a:ext cx="11040533" cy="440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80000" tIns="0" rIns="0" bIns="0" numCol="1" spcCol="0" rtlCol="0" fromWordArt="0" anchor="ctr" anchorCtr="0" forceAA="0" compatLnSpc="1"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lang="zh-CN" altLang="en-US" sz="2800" b="1" kern="1200" dirty="0">
                <a:solidFill>
                  <a:schemeClr val="bg1"/>
                </a:solidFill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  <a:buClr>
                <a:schemeClr val="bg1"/>
              </a:buClr>
              <a:buSzPct val="40000"/>
            </a:pPr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1"/>
          </p:nvPr>
        </p:nvSpPr>
        <p:spPr>
          <a:xfrm>
            <a:off x="479291" y="914400"/>
            <a:ext cx="11136976" cy="5441953"/>
          </a:xfr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"/>
              <a:defRPr lang="zh-CN" alt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rtl="0" eaLnBrk="1" latinLnBrk="0" hangingPunct="1">
              <a:lnSpc>
                <a:spcPct val="120000"/>
              </a:lnSpc>
              <a:buClr>
                <a:schemeClr val="accent1">
                  <a:lumMod val="60000"/>
                  <a:lumOff val="40000"/>
                </a:schemeClr>
              </a:buClr>
              <a:defRPr lang="zh-CN" alt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indent="-457200" algn="l" defTabSz="914400" rtl="0" eaLnBrk="1" latinLnBrk="0" hangingPunct="1">
              <a:lnSpc>
                <a:spcPct val="120000"/>
              </a:lnSpc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Ø"/>
              <a:defRPr lang="zh-CN" alt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buClr>
                <a:schemeClr val="tx2">
                  <a:lumMod val="60000"/>
                  <a:lumOff val="40000"/>
                </a:schemeClr>
              </a:buClr>
              <a:buFont typeface="Wingdings" panose="05000000000000000000" pitchFamily="2" charset="2"/>
              <a:buChar char="ü"/>
              <a:defRPr lang="zh-CN" alt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rtl="0" eaLnBrk="1" latinLnBrk="0" hangingPunct="1">
              <a:lnSpc>
                <a:spcPct val="120000"/>
              </a:lnSpc>
              <a:buClr>
                <a:schemeClr val="tx2">
                  <a:lumMod val="60000"/>
                  <a:lumOff val="40000"/>
                </a:schemeClr>
              </a:buClr>
              <a:defRPr lang="zh-CN" alt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灯片编号占位符 15"/>
          <p:cNvSpPr>
            <a:spLocks noGrp="1"/>
          </p:cNvSpPr>
          <p:nvPr>
            <p:ph type="sldNum" sz="quarter" idx="13"/>
          </p:nvPr>
        </p:nvSpPr>
        <p:spPr>
          <a:xfrm>
            <a:off x="11616267" y="6515100"/>
            <a:ext cx="325205" cy="243904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>
            <a:lvl1pPr algn="ctr">
              <a:defRPr lang="zh-CN" altLang="en-US" sz="100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marL="342900" indent="-342900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SzPct val="50000"/>
            </a:pPr>
            <a:fld id="{3700298D-0D92-4BAD-A09B-BDA52E8803DB}" type="slidenum">
              <a:rPr lang="en-US" smtClean="0"/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张昱：项目结题验收汇报概述</a:t>
            </a:r>
            <a:endParaRPr lang="zh-CN" altLang="en-US" dirty="0"/>
          </a:p>
        </p:txBody>
      </p:sp>
      <p:sp>
        <p:nvSpPr>
          <p:cNvPr id="15" name="Footer Placeholder 4"/>
          <p:cNvSpPr txBox="1"/>
          <p:nvPr userDrawn="1"/>
        </p:nvSpPr>
        <p:spPr>
          <a:xfrm>
            <a:off x="192609" y="6356351"/>
            <a:ext cx="16703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S4Plus-USTC</a:t>
            </a:r>
            <a:r>
              <a:rPr lang="zh-CN" altLang="en-US" dirty="0"/>
              <a:t>研究组</a:t>
            </a:r>
            <a:endParaRPr lang="zh-CN" altLang="en-US" dirty="0"/>
          </a:p>
        </p:txBody>
      </p:sp>
      <p:sp>
        <p:nvSpPr>
          <p:cNvPr id="16" name="平行四边形 15"/>
          <p:cNvSpPr/>
          <p:nvPr userDrawn="1"/>
        </p:nvSpPr>
        <p:spPr>
          <a:xfrm>
            <a:off x="8056339" y="6426743"/>
            <a:ext cx="78730" cy="212350"/>
          </a:xfrm>
          <a:prstGeom prst="parallelogram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平行四边形 16"/>
          <p:cNvSpPr/>
          <p:nvPr userDrawn="1"/>
        </p:nvSpPr>
        <p:spPr>
          <a:xfrm>
            <a:off x="4068223" y="6426743"/>
            <a:ext cx="78730" cy="212350"/>
          </a:xfrm>
          <a:prstGeom prst="parallelogram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-9596" y="0"/>
            <a:ext cx="12211189" cy="6858000"/>
          </a:xfrm>
          <a:prstGeom prst="rect">
            <a:avLst/>
          </a:prstGeom>
          <a:gradFill>
            <a:gsLst>
              <a:gs pos="54000">
                <a:srgbClr val="D7EFF5"/>
              </a:gs>
              <a:gs pos="100000">
                <a:schemeClr val="accent1">
                  <a:alpha val="5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5" name="矩形: 圆角 4"/>
          <p:cNvSpPr/>
          <p:nvPr/>
        </p:nvSpPr>
        <p:spPr>
          <a:xfrm>
            <a:off x="575734" y="134952"/>
            <a:ext cx="11040533" cy="550848"/>
          </a:xfrm>
          <a:prstGeom prst="roundRect">
            <a:avLst>
              <a:gd name="adj" fmla="val 16673"/>
            </a:avLst>
          </a:prstGeom>
          <a:gradFill flip="none" rotWithShape="1">
            <a:gsLst>
              <a:gs pos="56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1"/>
            <a:tileRect/>
          </a:gradFill>
          <a:ln w="38100">
            <a:noFill/>
          </a:ln>
          <a:effectLst>
            <a:outerShdw blurRad="381000" dist="63500" dir="5400000" sx="90000" sy="90000" algn="t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lvl="0" algn="ctr"/>
            <a:endParaRPr lang="zh-CN" altLang="en-US" sz="2000" kern="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0" y="83920"/>
            <a:ext cx="479291" cy="648455"/>
            <a:chOff x="0" y="7719"/>
            <a:chExt cx="359468" cy="648455"/>
          </a:xfrm>
        </p:grpSpPr>
        <p:sp>
          <p:nvSpPr>
            <p:cNvPr id="11" name="任意多边形: 形状 10"/>
            <p:cNvSpPr/>
            <p:nvPr/>
          </p:nvSpPr>
          <p:spPr bwMode="auto">
            <a:xfrm>
              <a:off x="0" y="7719"/>
              <a:ext cx="359468" cy="648455"/>
            </a:xfrm>
            <a:custGeom>
              <a:avLst/>
              <a:gdLst>
                <a:gd name="connsiteX0" fmla="*/ 0 w 359468"/>
                <a:gd name="connsiteY0" fmla="*/ 0 h 648455"/>
                <a:gd name="connsiteX1" fmla="*/ 8446 w 359468"/>
                <a:gd name="connsiteY1" fmla="*/ 41836 h 648455"/>
                <a:gd name="connsiteX2" fmla="*/ 107502 w 359468"/>
                <a:gd name="connsiteY2" fmla="*/ 107494 h 648455"/>
                <a:gd name="connsiteX3" fmla="*/ 144455 w 359468"/>
                <a:gd name="connsiteY3" fmla="*/ 107494 h 648455"/>
                <a:gd name="connsiteX4" fmla="*/ 359468 w 359468"/>
                <a:gd name="connsiteY4" fmla="*/ 322938 h 648455"/>
                <a:gd name="connsiteX5" fmla="*/ 144455 w 359468"/>
                <a:gd name="connsiteY5" fmla="*/ 538382 h 648455"/>
                <a:gd name="connsiteX6" fmla="*/ 94727 w 359468"/>
                <a:gd name="connsiteY6" fmla="*/ 538382 h 648455"/>
                <a:gd name="connsiteX7" fmla="*/ 107502 w 359468"/>
                <a:gd name="connsiteY7" fmla="*/ 540961 h 648455"/>
                <a:gd name="connsiteX8" fmla="*/ 8446 w 359468"/>
                <a:gd name="connsiteY8" fmla="*/ 606620 h 648455"/>
                <a:gd name="connsiteX9" fmla="*/ 0 w 359468"/>
                <a:gd name="connsiteY9" fmla="*/ 648455 h 648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9468" h="648455">
                  <a:moveTo>
                    <a:pt x="0" y="0"/>
                  </a:moveTo>
                  <a:lnTo>
                    <a:pt x="8446" y="41836"/>
                  </a:lnTo>
                  <a:cubicBezTo>
                    <a:pt x="24766" y="80420"/>
                    <a:pt x="62972" y="107494"/>
                    <a:pt x="107502" y="107494"/>
                  </a:cubicBezTo>
                  <a:lnTo>
                    <a:pt x="144455" y="107494"/>
                  </a:lnTo>
                  <a:cubicBezTo>
                    <a:pt x="263203" y="107494"/>
                    <a:pt x="359468" y="203952"/>
                    <a:pt x="359468" y="322938"/>
                  </a:cubicBezTo>
                  <a:cubicBezTo>
                    <a:pt x="359468" y="441924"/>
                    <a:pt x="263203" y="538382"/>
                    <a:pt x="144455" y="538382"/>
                  </a:cubicBezTo>
                  <a:lnTo>
                    <a:pt x="94727" y="538382"/>
                  </a:lnTo>
                  <a:lnTo>
                    <a:pt x="107502" y="540961"/>
                  </a:lnTo>
                  <a:cubicBezTo>
                    <a:pt x="62972" y="540961"/>
                    <a:pt x="24766" y="568035"/>
                    <a:pt x="8446" y="606620"/>
                  </a:cubicBezTo>
                  <a:lnTo>
                    <a:pt x="0" y="648455"/>
                  </a:ln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100000">
                  <a:schemeClr val="tx2">
                    <a:lumMod val="75000"/>
                  </a:schemeClr>
                </a:gs>
              </a:gsLst>
              <a:lin ang="2700000" scaled="1"/>
            </a:gradFill>
            <a:ln w="38100">
              <a:noFill/>
            </a:ln>
            <a:effectLst>
              <a:outerShdw blurRad="381000" dist="63500" dir="5400000" sx="90000" sy="90000" algn="t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等腰三角形 11"/>
            <p:cNvSpPr/>
            <p:nvPr/>
          </p:nvSpPr>
          <p:spPr bwMode="auto">
            <a:xfrm rot="5400000">
              <a:off x="138848" y="295601"/>
              <a:ext cx="81328" cy="70110"/>
            </a:xfrm>
            <a:prstGeom prst="triangle">
              <a:avLst/>
            </a:prstGeom>
            <a:solidFill>
              <a:schemeClr val="bg1"/>
            </a:solidFill>
            <a:ln w="38100">
              <a:noFill/>
            </a:ln>
            <a:effectLst>
              <a:outerShdw blurRad="381000" dist="63500" dir="5400000" sx="90000" sy="90000" algn="t" rotWithShape="0">
                <a:schemeClr val="accent1"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lvl="0" algn="ctr"/>
              <a:endParaRPr lang="en-US" sz="2000" ker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文本占位符 12"/>
          <p:cNvSpPr>
            <a:spLocks noGrp="1"/>
          </p:cNvSpPr>
          <p:nvPr>
            <p:ph type="body" sz="quarter" idx="10"/>
          </p:nvPr>
        </p:nvSpPr>
        <p:spPr>
          <a:xfrm>
            <a:off x="575734" y="189989"/>
            <a:ext cx="11040533" cy="440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180000" tIns="0" rIns="0" bIns="0" numCol="1" spcCol="0" rtlCol="0" fromWordArt="0" anchor="ctr" anchorCtr="0" forceAA="0" compatLnSpc="1">
            <a:noAutofit/>
          </a:bodyPr>
          <a:lstStyle>
            <a:lvl1pPr marL="0" indent="0">
              <a:lnSpc>
                <a:spcPct val="100000"/>
              </a:lnSpc>
              <a:buFontTx/>
              <a:buNone/>
              <a:defRPr lang="zh-CN" altLang="en-US" sz="2800" b="1" kern="1200" dirty="0">
                <a:solidFill>
                  <a:schemeClr val="bg1"/>
                </a:solidFill>
                <a:ea typeface="微软雅黑" panose="020B0503020204020204" pitchFamily="34" charset="-122"/>
              </a:defRPr>
            </a:lvl1pPr>
          </a:lstStyle>
          <a:p>
            <a:pPr lvl="0">
              <a:spcBef>
                <a:spcPct val="0"/>
              </a:spcBef>
              <a:buClr>
                <a:schemeClr val="bg1"/>
              </a:buClr>
              <a:buSzPct val="40000"/>
            </a:pPr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3"/>
          </p:nvPr>
        </p:nvSpPr>
        <p:spPr>
          <a:xfrm>
            <a:off x="11616267" y="6515100"/>
            <a:ext cx="325205" cy="243904"/>
          </a:xfrm>
          <a:prstGeom prst="round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>
            <a:lvl1pPr algn="ctr">
              <a:defRPr lang="zh-CN" altLang="en-US" sz="100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pPr marL="342900" indent="-342900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SzPct val="50000"/>
            </a:pPr>
            <a:fld id="{3700298D-0D92-4BAD-A09B-BDA52E8803D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146516" y="941696"/>
            <a:ext cx="11901001" cy="5360408"/>
          </a:xfrm>
          <a:prstGeom prst="rect">
            <a:avLst/>
          </a:prstGeom>
        </p:spPr>
        <p:txBody>
          <a:bodyPr/>
          <a:lstStyle>
            <a:lvl1pPr marL="273050" indent="-273050">
              <a:lnSpc>
                <a:spcPct val="120000"/>
              </a:lnSpc>
              <a:spcBef>
                <a:spcPts val="600"/>
              </a:spcBef>
              <a:buSzPct val="80000"/>
              <a:buFontTx/>
              <a:buBlip>
                <a:blip r:embed="rId2"/>
              </a:buBlip>
              <a:defRPr lang="zh-CN" altLang="en-US" sz="2800" b="1" kern="1200" dirty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27380" indent="-316230">
              <a:lnSpc>
                <a:spcPct val="12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n"/>
              <a:defRPr kumimoji="1" lang="en-US" altLang="zh-CN" sz="2400" b="1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00430" indent="-228600">
              <a:lnSpc>
                <a:spcPct val="120000"/>
              </a:lnSpc>
              <a:spcBef>
                <a:spcPts val="600"/>
              </a:spcBef>
              <a:buSzPct val="80000"/>
              <a:buFontTx/>
              <a:buBlip>
                <a:blip r:embed="rId3"/>
              </a:buBlip>
              <a:defRPr b="1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160780" indent="-228600">
              <a:lnSpc>
                <a:spcPct val="120000"/>
              </a:lnSpc>
              <a:spcBef>
                <a:spcPts val="600"/>
              </a:spcBef>
              <a:buSzPct val="80000"/>
              <a:buFont typeface="Wingdings" panose="05000000000000000000" pitchFamily="2" charset="2"/>
              <a:buChar char="ü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403985" indent="-228600">
              <a:lnSpc>
                <a:spcPct val="12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200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r>
              <a:rPr kumimoji="1" lang="zh-CN" altLang="en-US" dirty="0"/>
              <a:t>编辑母版文本样式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第二级</a:t>
            </a:r>
            <a:endParaRPr kumimoji="1" lang="en-US" altLang="zh-CN" dirty="0"/>
          </a:p>
          <a:p>
            <a:pPr lvl="2"/>
            <a:r>
              <a:rPr kumimoji="1" lang="zh-CN" altLang="en-US" dirty="0"/>
              <a:t>第三级</a:t>
            </a:r>
            <a:endParaRPr kumimoji="1" lang="en-US" altLang="zh-CN" dirty="0"/>
          </a:p>
          <a:p>
            <a:pPr lvl="3"/>
            <a:r>
              <a:rPr kumimoji="1" lang="zh-CN" altLang="en-US" dirty="0"/>
              <a:t>第四级 </a:t>
            </a:r>
            <a:endParaRPr kumimoji="1" lang="en-US" altLang="zh-CN" dirty="0"/>
          </a:p>
          <a:p>
            <a:pPr lvl="4"/>
            <a:r>
              <a:rPr kumimoji="1" lang="zh-CN" altLang="en-US" dirty="0"/>
              <a:t>第五级</a:t>
            </a:r>
            <a:endParaRPr kumimoji="1"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5066" y="136525"/>
            <a:ext cx="9672834" cy="614913"/>
          </a:xfrm>
        </p:spPr>
        <p:txBody>
          <a:bodyPr/>
          <a:lstStyle>
            <a:lvl1pPr>
              <a:defRPr sz="3600"/>
            </a:lvl1pPr>
          </a:lstStyle>
          <a:p>
            <a:r>
              <a:rPr kumimoji="1" lang="zh-CN" altLang="en-US" dirty="0"/>
              <a:t>单击此处编辑母版标题样式</a:t>
            </a:r>
            <a:endParaRPr kumimoji="1"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kumimoji="1" lang="zh-CN" altLang="en-US"/>
              <a:t>张昱：项目结题验收汇报概述</a:t>
            </a:r>
            <a:endParaRPr kumimoji="1" lang="zh-CN" altLang="en-US" dirty="0"/>
          </a:p>
        </p:txBody>
      </p:sp>
      <p:sp>
        <p:nvSpPr>
          <p:cNvPr id="7" name="矩形: 圆角 22"/>
          <p:cNvSpPr/>
          <p:nvPr userDrawn="1"/>
        </p:nvSpPr>
        <p:spPr>
          <a:xfrm>
            <a:off x="11556957" y="6292872"/>
            <a:ext cx="455007" cy="45500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2587977E-2C10-420F-BE86-C0F891FE5212}" type="slidenum">
              <a:rPr lang="zh-CN" altLang="en-US" sz="12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平行四边形 9"/>
          <p:cNvSpPr/>
          <p:nvPr userDrawn="1"/>
        </p:nvSpPr>
        <p:spPr>
          <a:xfrm>
            <a:off x="8056339" y="6426743"/>
            <a:ext cx="78730" cy="212350"/>
          </a:xfrm>
          <a:prstGeom prst="parallelogram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平行四边形 10"/>
          <p:cNvSpPr/>
          <p:nvPr userDrawn="1"/>
        </p:nvSpPr>
        <p:spPr>
          <a:xfrm>
            <a:off x="4068223" y="6426743"/>
            <a:ext cx="78730" cy="212350"/>
          </a:xfrm>
          <a:prstGeom prst="parallelogram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603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132764"/>
            <a:ext cx="10515600" cy="5044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5AD2"/>
              </a:buClr>
              <a:buSzPct val="80000"/>
              <a:buFont typeface="Wingdings" panose="05000000000000000000" pitchFamily="2" charset="2"/>
              <a:buChar char="q"/>
            </a:pPr>
            <a:r>
              <a:rPr lang="zh-CN" altLang="en-US" sz="2800" dirty="0"/>
              <a:t>出版</a:t>
            </a:r>
            <a:endParaRPr lang="en-US" altLang="zh-CN" sz="2800" dirty="0"/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5AD2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rgbClr val="262626"/>
                </a:solidFill>
                <a:sym typeface="微软雅黑" panose="020B0503020204020204" pitchFamily="34" charset="-122"/>
              </a:rPr>
              <a:t>XX</a:t>
            </a:r>
            <a:endParaRPr lang="en-US" altLang="zh-CN" sz="2800" b="1" dirty="0">
              <a:solidFill>
                <a:srgbClr val="262626"/>
              </a:solidFill>
              <a:sym typeface="微软雅黑" panose="020B0503020204020204" pitchFamily="34" charset="-122"/>
            </a:endParaRP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rgbClr val="005AD2"/>
              </a:buClr>
              <a:buSzPct val="80000"/>
              <a:buFont typeface="Wingdings" panose="05000000000000000000" pitchFamily="2" charset="2"/>
              <a:buChar char="q"/>
            </a:pPr>
            <a:r>
              <a:rPr lang="en-US" altLang="zh-CN" sz="2800" b="1" dirty="0">
                <a:solidFill>
                  <a:srgbClr val="262626"/>
                </a:solidFill>
                <a:sym typeface="微软雅黑" panose="020B0503020204020204" pitchFamily="34" charset="-122"/>
              </a:rPr>
              <a:t>YY</a:t>
            </a:r>
            <a:endParaRPr lang="en-US" altLang="zh-CN" sz="2800" b="1" dirty="0">
              <a:solidFill>
                <a:srgbClr val="262626"/>
              </a:solidFill>
              <a:sym typeface="微软雅黑" panose="020B0503020204020204" pitchFamily="34" charset="-122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张昱：项目结题验收汇报概述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71A84-A18C-41AE-AACC-0B3972D6D19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971550" indent="-5143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CC471A84-A18C-41AE-AACC-0B3972D6D193}" type="slidenum">
              <a:rPr lang="zh-CN" altLang="en-US" smtClean="0"/>
            </a:fld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9909" y="515462"/>
            <a:ext cx="3506728" cy="587376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1860884" y="2269567"/>
            <a:ext cx="8470232" cy="964245"/>
            <a:chOff x="995045" y="1856477"/>
            <a:chExt cx="7153910" cy="964245"/>
          </a:xfrm>
        </p:grpSpPr>
        <p:sp>
          <p:nvSpPr>
            <p:cNvPr id="4" name="矩形: 圆角 4"/>
            <p:cNvSpPr/>
            <p:nvPr/>
          </p:nvSpPr>
          <p:spPr>
            <a:xfrm>
              <a:off x="995045" y="1969349"/>
              <a:ext cx="7153910" cy="738504"/>
            </a:xfrm>
            <a:prstGeom prst="roundRect">
              <a:avLst>
                <a:gd name="adj" fmla="val 0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spAutoFit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CC"/>
                </a:buClr>
                <a:buSzTx/>
                <a:buFontTx/>
                <a:buNone/>
                <a:defRPr/>
              </a:pPr>
              <a:r>
                <a:rPr lang="zh-CN" altLang="en-US" sz="4800" b="1" kern="0" spc="600" dirty="0">
                  <a:ln>
                    <a:prstDash val="solid"/>
                  </a:ln>
                  <a:solidFill>
                    <a:schemeClr val="tx1"/>
                  </a:solidFill>
                  <a:cs typeface="+mn-ea"/>
                  <a:sym typeface="+mn-lt"/>
                </a:rPr>
                <a:t>图数据库组会汇报</a:t>
              </a:r>
              <a:endParaRPr lang="zh-CN" altLang="en-US" sz="4800" b="1" kern="0" spc="600" dirty="0">
                <a:ln>
                  <a:prstDash val="solid"/>
                </a:ln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995045" y="1856477"/>
              <a:ext cx="7153910" cy="964245"/>
              <a:chOff x="631309" y="1723634"/>
              <a:chExt cx="7153910" cy="964245"/>
            </a:xfrm>
          </p:grpSpPr>
          <p:cxnSp>
            <p:nvCxnSpPr>
              <p:cNvPr id="7" name="直接连接符 6"/>
              <p:cNvCxnSpPr/>
              <p:nvPr/>
            </p:nvCxnSpPr>
            <p:spPr>
              <a:xfrm>
                <a:off x="631309" y="1723634"/>
                <a:ext cx="7153910" cy="0"/>
              </a:xfrm>
              <a:prstGeom prst="line">
                <a:avLst/>
              </a:prstGeom>
              <a:gradFill>
                <a:gsLst>
                  <a:gs pos="88000">
                    <a:srgbClr val="FFFFFF">
                      <a:alpha val="0"/>
                    </a:srgbClr>
                  </a:gs>
                  <a:gs pos="69000">
                    <a:schemeClr val="bg1"/>
                  </a:gs>
                </a:gsLst>
                <a:lin ang="1800000" scaled="0"/>
              </a:gradFill>
              <a:ln w="25400">
                <a:gradFill flip="none" rotWithShape="1">
                  <a:gsLst>
                    <a:gs pos="100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/>
                    </a:gs>
                  </a:gsLst>
                  <a:lin ang="18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>
                <a:off x="631309" y="2687879"/>
                <a:ext cx="7153910" cy="0"/>
              </a:xfrm>
              <a:prstGeom prst="line">
                <a:avLst/>
              </a:prstGeom>
              <a:gradFill>
                <a:gsLst>
                  <a:gs pos="88000">
                    <a:srgbClr val="FFFFFF">
                      <a:alpha val="0"/>
                    </a:srgbClr>
                  </a:gs>
                  <a:gs pos="69000">
                    <a:schemeClr val="bg1"/>
                  </a:gs>
                </a:gsLst>
                <a:lin ang="1800000" scaled="0"/>
              </a:gradFill>
              <a:ln w="25400">
                <a:gradFill flip="none" rotWithShape="1">
                  <a:gsLst>
                    <a:gs pos="100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/>
                    </a:gs>
                  </a:gsLst>
                  <a:lin ang="1800000" scaled="0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9" name="组合 8"/>
          <p:cNvGrpSpPr/>
          <p:nvPr/>
        </p:nvGrpSpPr>
        <p:grpSpPr>
          <a:xfrm>
            <a:off x="4466856" y="3680682"/>
            <a:ext cx="2953487" cy="617743"/>
            <a:chOff x="1091964" y="3852036"/>
            <a:chExt cx="2521322" cy="380486"/>
          </a:xfrm>
        </p:grpSpPr>
        <p:sp>
          <p:nvSpPr>
            <p:cNvPr id="10" name="矩形: 圆角 14"/>
            <p:cNvSpPr/>
            <p:nvPr/>
          </p:nvSpPr>
          <p:spPr>
            <a:xfrm>
              <a:off x="1404205" y="3852036"/>
              <a:ext cx="2209080" cy="380486"/>
            </a:xfrm>
            <a:prstGeom prst="roundRect">
              <a:avLst>
                <a:gd name="adj" fmla="val 18829"/>
              </a:avLst>
            </a:prstGeom>
            <a:solidFill>
              <a:schemeClr val="bg1"/>
            </a:solidFill>
            <a:ln w="3175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381000" dist="63500" dir="5400000" algn="t" rotWithShape="0">
                <a:schemeClr val="tx1">
                  <a:alpha val="5000"/>
                </a:schemeClr>
              </a:outerShdw>
            </a:effectLst>
          </p:spPr>
          <p:txBody>
            <a:bodyPr rot="0" spcFirstLastPara="0" vertOverflow="overflow" horzOverflow="overflow" vert="horz" wrap="square" lIns="972000" tIns="0" rIns="0" bIns="0" numCol="1" spcCol="0" rtlCol="0" fromWordArt="0" anchor="ctr" anchorCtr="0" forceAA="0" compatLnSpc="1">
              <a:noAutofit/>
            </a:bodyPr>
            <a:lstStyle/>
            <a:p>
              <a:pPr algn="ctr">
                <a:spcBef>
                  <a:spcPts val="0"/>
                </a:spcBef>
                <a:buClr>
                  <a:srgbClr val="FFCC00"/>
                </a:buClr>
                <a:buSzPct val="80000"/>
              </a:pPr>
              <a:r>
                <a:rPr lang="zh-CN" altLang="en-US" sz="2400" b="1" dirty="0">
                  <a:cs typeface="+mn-ea"/>
                  <a:sym typeface="+mn-lt"/>
                </a:rPr>
                <a:t>徐柴俊</a:t>
              </a:r>
              <a:endParaRPr lang="zh-CN" altLang="en-US" sz="2400" b="1" dirty="0">
                <a:cs typeface="+mn-ea"/>
                <a:sym typeface="+mn-lt"/>
              </a:endParaRPr>
            </a:p>
          </p:txBody>
        </p:sp>
        <p:sp>
          <p:nvSpPr>
            <p:cNvPr id="11" name="矩形: 圆角 13"/>
            <p:cNvSpPr/>
            <p:nvPr/>
          </p:nvSpPr>
          <p:spPr>
            <a:xfrm>
              <a:off x="1091964" y="3852036"/>
              <a:ext cx="1171175" cy="380486"/>
            </a:xfrm>
            <a:prstGeom prst="roundRect">
              <a:avLst>
                <a:gd name="adj" fmla="val 24497"/>
              </a:avLst>
            </a:prstGeom>
            <a:gradFill flip="none" rotWithShape="1">
              <a:gsLst>
                <a:gs pos="41000">
                  <a:schemeClr val="tx2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1"/>
              <a:tileRect/>
            </a:gradFill>
            <a:ln w="38100">
              <a:noFill/>
            </a:ln>
            <a:effectLst>
              <a:outerShdw blurRad="254000" dist="190500" dir="5400000" sx="80000" sy="80000" algn="t" rotWithShape="0">
                <a:schemeClr val="tx2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2400" kern="0" dirty="0">
                  <a:solidFill>
                    <a:schemeClr val="bg1"/>
                  </a:solidFill>
                  <a:cs typeface="+mn-ea"/>
                  <a:sym typeface="+mn-lt"/>
                </a:rPr>
                <a:t>报告人</a:t>
              </a:r>
              <a:endParaRPr lang="en-US" sz="2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3500679" y="4497763"/>
            <a:ext cx="5190641" cy="553720"/>
            <a:chOff x="2765844" y="4335156"/>
            <a:chExt cx="1391877" cy="906681"/>
          </a:xfrm>
        </p:grpSpPr>
        <p:sp>
          <p:nvSpPr>
            <p:cNvPr id="13" name="文本框 12"/>
            <p:cNvSpPr txBox="1"/>
            <p:nvPr/>
          </p:nvSpPr>
          <p:spPr>
            <a:xfrm flipH="1">
              <a:off x="4157656" y="4607328"/>
              <a:ext cx="65" cy="276999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defTabSz="914400" eaLnBrk="1" fontAlgn="auto" hangingPunct="1">
                <a:spcBef>
                  <a:spcPts val="0"/>
                </a:spcBef>
                <a:spcAft>
                  <a:spcPts val="600"/>
                </a:spcAft>
              </a:pPr>
              <a:endParaRPr lang="zh-CN" altLang="en-US" b="1" dirty="0">
                <a:solidFill>
                  <a:schemeClr val="tx2"/>
                </a:solidFill>
                <a:cs typeface="+mn-ea"/>
                <a:sym typeface="+mn-lt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 flipH="1">
              <a:off x="2765844" y="4335156"/>
              <a:ext cx="1355039" cy="90668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xuchaijun@mail.ustc.edu.cn</a:t>
              </a:r>
              <a:endPara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 defTabSz="914400">
                <a:spcAft>
                  <a:spcPts val="600"/>
                </a:spcAft>
              </a:pPr>
              <a:r>
                <a:rPr lang="zh-CN" altLang="en-US"/>
                <a:t>中国</a:t>
              </a:r>
              <a:r>
                <a:rPr lang="zh-CN" altLang="en-US" dirty="0"/>
                <a:t>科学技术大学  计算机科学与技术学院</a:t>
              </a:r>
              <a:endParaRPr lang="en-US" altLang="zh-CN" dirty="0"/>
            </a:p>
          </p:txBody>
        </p:sp>
      </p:grpSp>
      <p:cxnSp>
        <p:nvCxnSpPr>
          <p:cNvPr id="15" name="直接连接符 14"/>
          <p:cNvCxnSpPr/>
          <p:nvPr/>
        </p:nvCxnSpPr>
        <p:spPr bwMode="auto">
          <a:xfrm flipV="1">
            <a:off x="1860883" y="5152873"/>
            <a:ext cx="8380800" cy="36748"/>
          </a:xfrm>
          <a:prstGeom prst="line">
            <a:avLst/>
          </a:prstGeom>
          <a:noFill/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文本框 15"/>
          <p:cNvSpPr txBox="1"/>
          <p:nvPr/>
        </p:nvSpPr>
        <p:spPr>
          <a:xfrm flipH="1">
            <a:off x="4466855" y="5312547"/>
            <a:ext cx="2953485" cy="27686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600"/>
              </a:spcAft>
            </a:pPr>
            <a:r>
              <a:rPr lang="en-US" altLang="zh-CN">
                <a:cs typeface="+mn-ea"/>
                <a:sym typeface="+mn-lt"/>
              </a:rPr>
              <a:t>2024</a:t>
            </a:r>
            <a:r>
              <a:rPr lang="zh-CN" altLang="en-US">
                <a:cs typeface="+mn-ea"/>
                <a:sym typeface="+mn-lt"/>
              </a:rPr>
              <a:t>年</a:t>
            </a:r>
            <a:r>
              <a:rPr lang="en-US" altLang="zh-CN">
                <a:cs typeface="+mn-ea"/>
                <a:sym typeface="+mn-lt"/>
              </a:rPr>
              <a:t>09</a:t>
            </a:r>
            <a:r>
              <a:rPr lang="zh-CN" altLang="en-US">
                <a:cs typeface="+mn-ea"/>
                <a:sym typeface="+mn-lt"/>
              </a:rPr>
              <a:t>月</a:t>
            </a:r>
            <a:r>
              <a:rPr lang="en-US" altLang="zh-CN">
                <a:cs typeface="+mn-ea"/>
                <a:sym typeface="+mn-lt"/>
              </a:rPr>
              <a:t>25</a:t>
            </a:r>
            <a:r>
              <a:rPr lang="zh-CN" altLang="en-US">
                <a:cs typeface="+mn-ea"/>
                <a:sym typeface="+mn-lt"/>
              </a:rPr>
              <a:t>日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网络方向"/>
          <p:cNvSpPr txBox="1">
            <a:spLocks noChangeArrowheads="1"/>
          </p:cNvSpPr>
          <p:nvPr/>
        </p:nvSpPr>
        <p:spPr bwMode="auto">
          <a:xfrm>
            <a:off x="761363" y="417287"/>
            <a:ext cx="3239999" cy="43053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lvl1pPr marL="342900" indent="-342900" eaLnBrk="0" hangingPunct="0">
              <a:defRPr sz="20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ahoma" panose="020B060403050404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spcBef>
                <a:spcPts val="1000"/>
              </a:spcBef>
              <a:spcAft>
                <a:spcPct val="0"/>
              </a:spcAft>
              <a:buClr>
                <a:srgbClr val="0000FF"/>
              </a:buClr>
              <a:buSzPct val="110000"/>
              <a:buFont typeface="Wingdings" panose="05000000000000000000" pitchFamily="2" charset="2"/>
              <a:buNone/>
              <a:defRPr/>
            </a:pPr>
            <a:endParaRPr lang="en-US" altLang="zh-CN" sz="2800" kern="2400" dirty="0">
              <a:latin typeface="+mn-ea"/>
            </a:endParaRPr>
          </a:p>
        </p:txBody>
      </p:sp>
      <p:cxnSp>
        <p:nvCxnSpPr>
          <p:cNvPr id="20" name="直接连接符 19"/>
          <p:cNvCxnSpPr/>
          <p:nvPr/>
        </p:nvCxnSpPr>
        <p:spPr bwMode="auto">
          <a:xfrm>
            <a:off x="761362" y="808731"/>
            <a:ext cx="3240000" cy="0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sz="1800" dirty="0"/>
              <a:t>Neo4j</a:t>
            </a:r>
            <a:r>
              <a:rPr lang="zh-CN" altLang="en-US" sz="1800" dirty="0"/>
              <a:t>视图维护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借用</a:t>
            </a:r>
            <a:r>
              <a:rPr lang="en-US" altLang="zh-CN" sz="1800" dirty="0"/>
              <a:t>neo4j</a:t>
            </a:r>
            <a:r>
              <a:rPr lang="zh-CN" altLang="en-US" sz="1800" dirty="0"/>
              <a:t>扩展</a:t>
            </a:r>
            <a:r>
              <a:rPr lang="en-US" altLang="zh-CN" sz="1800" dirty="0" err="1"/>
              <a:t>apoc</a:t>
            </a:r>
            <a:r>
              <a:rPr lang="zh-CN" altLang="en-US" sz="1800" dirty="0"/>
              <a:t>触发器来维护视图</a:t>
            </a:r>
            <a:endParaRPr lang="zh-CN" altLang="en-US" sz="1800" dirty="0"/>
          </a:p>
          <a:p>
            <a:pPr marL="0" indent="0">
              <a:buNone/>
            </a:pPr>
            <a:endParaRPr lang="en-US" altLang="zh-CN" sz="1800" dirty="0"/>
          </a:p>
        </p:txBody>
      </p:sp>
      <p:sp>
        <p:nvSpPr>
          <p:cNvPr id="10" name="文本框 9"/>
          <p:cNvSpPr txBox="1"/>
          <p:nvPr/>
        </p:nvSpPr>
        <p:spPr>
          <a:xfrm>
            <a:off x="4961890" y="956945"/>
            <a:ext cx="6706235" cy="7772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{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</a:t>
            </a:r>
            <a:r>
              <a:rPr lang="en-US" altLang="zh-CN" sz="1600" b="0">
                <a:solidFill>
                  <a:schemeClr val="accent3">
                    <a:lumMod val="60000"/>
                    <a:lumOff val="40000"/>
                  </a:schemeClr>
                </a:solidFill>
                <a:latin typeface="Consolas" panose="020B0609020204030204"/>
                <a:ea typeface="Consolas" panose="020B0609020204030204"/>
              </a:rPr>
              <a:t> "match (n:Comment)-[:replyOf*..]-&gt;(m:Post) WITH n,m CREATE (n)-[r:ROOT_POST]-&gt;(m)"</a:t>
            </a: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: [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[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    "match (n:Comment)-[*0]-(viewvetex)-[:replyOf*..]-&gt;(m:Post) WITH n,m match (n)-[r:ROOT_POST]-&gt;(m) WITH n,m,collect(r) as view delete view[0]",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    "match (n:Comment)-[:replyOf*..]-&gt;(m:Post)-[*0]-(viewvetex) WITH n,m match (n)-[r:ROOT_POST]-&gt;(m) WITH n,m,collect(r) as view delete view[0]",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    "match (n:Comment)-[:replyOf*1..]-&gt;(viewvetex)-&gt;[:replyOf*0..]-&gt;(m:Post) WITH n,m match (n)-[r:ROOT_POST]-&gt;(m) WITH n,m,collect(r) as view delete view[0]"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],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[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    "match (n:Comment)-[:replyOf*0..]-&gt;()-[viewedge:replyOf]-&gt;()-[:replyOf*0..]-&gt;(m:Post) WITH n,m CREATE (n)-[r:ROOT_POST]-&gt;(m)"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],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[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    "match (n:Comment)-[:replyOf*0..]-&gt;()-[viewedge:replyOf]-&gt;()-[:replyOf*0..]-&gt;(m:Post) WITH n,m match (n)-[r:ROOT_POST]-&gt;(m) WITH n,m,collect(r) as view delete view[0]"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    ]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    ]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lang="en-US" altLang="zh-CN" sz="1600" b="0">
                <a:solidFill>
                  <a:schemeClr val="bg2"/>
                </a:solidFill>
                <a:latin typeface="Consolas" panose="020B0609020204030204"/>
                <a:ea typeface="Consolas" panose="020B0609020204030204"/>
              </a:rPr>
              <a:t>}</a:t>
            </a:r>
            <a:endParaRPr lang="en-US" altLang="zh-CN" sz="1600" b="0">
              <a:solidFill>
                <a:schemeClr val="bg2"/>
              </a:solidFill>
              <a:latin typeface="Consolas" panose="020B0609020204030204"/>
              <a:ea typeface="Consolas" panose="020B0609020204030204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526530" y="630555"/>
            <a:ext cx="4064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ym typeface="+mn-ea"/>
              </a:rPr>
              <a:t>rewrite_cypher.json</a:t>
            </a:r>
            <a:endParaRPr lang="en-US" altLang="zh-CN" dirty="0"/>
          </a:p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9425" y="2239010"/>
            <a:ext cx="4324350" cy="16859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sz="1800" dirty="0"/>
              <a:t>Neo4j</a:t>
            </a:r>
            <a:r>
              <a:rPr lang="zh-CN" altLang="en-US" sz="1800" dirty="0"/>
              <a:t>视图维护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借用</a:t>
            </a:r>
            <a:r>
              <a:rPr lang="en-US" altLang="zh-CN" sz="1800" dirty="0"/>
              <a:t>neo4j</a:t>
            </a:r>
            <a:r>
              <a:rPr lang="zh-CN" altLang="en-US" sz="1800" dirty="0"/>
              <a:t>扩展</a:t>
            </a:r>
            <a:r>
              <a:rPr lang="en-US" altLang="zh-CN" sz="1800" dirty="0" err="1"/>
              <a:t>apoc</a:t>
            </a:r>
            <a:r>
              <a:rPr lang="zh-CN" altLang="en-US" sz="1800" dirty="0"/>
              <a:t>触发器来维护视图</a:t>
            </a:r>
            <a:endParaRPr lang="zh-CN" altLang="en-US" sz="1800" dirty="0"/>
          </a:p>
          <a:p>
            <a:pPr marL="0" indent="0">
              <a:buNone/>
            </a:pPr>
            <a:endParaRPr lang="en-US" altLang="zh-CN" sz="1800" dirty="0"/>
          </a:p>
        </p:txBody>
      </p:sp>
      <p:sp>
        <p:nvSpPr>
          <p:cNvPr id="5" name="文本框 4"/>
          <p:cNvSpPr txBox="1"/>
          <p:nvPr/>
        </p:nvSpPr>
        <p:spPr>
          <a:xfrm>
            <a:off x="5208270" y="835660"/>
            <a:ext cx="5080000" cy="4030980"/>
          </a:xfrm>
          <a:prstGeom prst="rect">
            <a:avLst/>
          </a:prstGeom>
        </p:spPr>
        <p:txBody>
          <a:bodyPr>
            <a:spAutoFit/>
          </a:bodyPr>
          <a:p>
            <a:r>
              <a:rPr lang="en-US" altLang="zh-CN" sz="1600">
                <a:solidFill>
                  <a:schemeClr val="bg2"/>
                </a:solidFill>
              </a:rPr>
              <a:t>CALL apoc.trigger.add(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'triggerOnEdgeDelete',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'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UNWIND $deletedRelationships AS viewedge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// 只匹配 isview 属性为空的边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WITH viewedge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WHERE viewedge.isview IS NULL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MATCH (n:Comment)-[:replyOf*0..]-&gt;()-[viewedge:replyOf]-&gt;()-[:replyOf*0..]-&gt;(m:Post)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WITH n,m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MATCH (n)-[r:ROOT_POST]-&gt;(m)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WITH n,m,collect(r) AS view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DELETE view[0]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',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  {phase: "before"}</a:t>
            </a:r>
            <a:endParaRPr lang="en-US" altLang="zh-CN" sz="1600">
              <a:solidFill>
                <a:schemeClr val="bg2"/>
              </a:solidFill>
            </a:endParaRPr>
          </a:p>
          <a:p>
            <a:r>
              <a:rPr lang="en-US" altLang="zh-CN" sz="1600">
                <a:solidFill>
                  <a:schemeClr val="bg2"/>
                </a:solidFill>
              </a:rPr>
              <a:t>)</a:t>
            </a:r>
            <a:endParaRPr lang="en-US" altLang="zh-CN" sz="1600">
              <a:solidFill>
                <a:schemeClr val="bg2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9425" y="2310765"/>
            <a:ext cx="3267075" cy="132397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sz="1800" dirty="0"/>
              <a:t>目前</a:t>
            </a:r>
            <a:r>
              <a:rPr lang="zh-CN" altLang="en-US" sz="1800" dirty="0"/>
              <a:t>进度</a:t>
            </a:r>
            <a:endParaRPr lang="zh-CN" altLang="en-US" sz="1800" dirty="0"/>
          </a:p>
          <a:p>
            <a:r>
              <a:rPr sz="1800">
                <a:sym typeface="+mn-ea"/>
              </a:rPr>
              <a:t>修改了</a:t>
            </a:r>
            <a:r>
              <a:rPr lang="en-US" altLang="zh-CN" sz="1800">
                <a:sym typeface="+mn-ea"/>
              </a:rPr>
              <a:t>tugraph</a:t>
            </a:r>
            <a:r>
              <a:rPr sz="1800">
                <a:sym typeface="+mn-ea"/>
              </a:rPr>
              <a:t>中的视图维护语句逻辑，从特定点和边的语句改成了模板类型，访问器只需要接受视图语句便可以输出针对该视图的重写语句</a:t>
            </a:r>
            <a:endParaRPr sz="1800">
              <a:sym typeface="+mn-ea"/>
            </a:endParaRPr>
          </a:p>
          <a:p>
            <a:r>
              <a:rPr lang="en-US" altLang="zh-CN" sz="1800" dirty="0"/>
              <a:t>neo4j</a:t>
            </a:r>
            <a:r>
              <a:rPr sz="1800" dirty="0"/>
              <a:t>的视图维护部分增添边部分可以成功维护借助</a:t>
            </a:r>
            <a:r>
              <a:rPr lang="en-US" altLang="zh-CN" sz="1800" dirty="0"/>
              <a:t>apoc.trigger</a:t>
            </a:r>
            <a:r>
              <a:rPr sz="1800" dirty="0"/>
              <a:t>，并且可以通过</a:t>
            </a:r>
            <a:r>
              <a:rPr lang="en-US" altLang="zh-CN" sz="1800" dirty="0"/>
              <a:t>python</a:t>
            </a:r>
            <a:r>
              <a:rPr sz="1800" dirty="0"/>
              <a:t>脚本完成多个视图触发语句的</a:t>
            </a:r>
            <a:r>
              <a:rPr sz="1800" dirty="0"/>
              <a:t>部署</a:t>
            </a:r>
            <a:endParaRPr sz="1800" dirty="0"/>
          </a:p>
          <a:p>
            <a:r>
              <a:rPr sz="1800" dirty="0"/>
              <a:t>问题在删除部分</a:t>
            </a:r>
            <a:r>
              <a:rPr lang="en-US" altLang="zh-CN" sz="1800" dirty="0"/>
              <a:t>,</a:t>
            </a:r>
            <a:r>
              <a:rPr sz="1800" dirty="0"/>
              <a:t>本来添加了一条属性</a:t>
            </a:r>
            <a:r>
              <a:rPr lang="en-US" altLang="zh-CN" sz="1800" dirty="0"/>
              <a:t>{isview}</a:t>
            </a:r>
            <a:r>
              <a:rPr sz="1800" dirty="0"/>
              <a:t>防止其递归调用触发器，在手动测试维护逻辑，可以正常</a:t>
            </a:r>
            <a:r>
              <a:rPr sz="1800" dirty="0"/>
              <a:t>维护</a:t>
            </a:r>
            <a:endParaRPr sz="1800" dirty="0"/>
          </a:p>
          <a:p>
            <a:pPr marL="0" indent="0">
              <a:buNone/>
            </a:pPr>
            <a:r>
              <a:rPr sz="1800" dirty="0"/>
              <a:t>，但</a:t>
            </a:r>
            <a:r>
              <a:rPr lang="en-US" altLang="zh-CN" sz="1800" dirty="0"/>
              <a:t>apoc.trigger</a:t>
            </a:r>
            <a:r>
              <a:rPr sz="1800" dirty="0"/>
              <a:t>在删除时，</a:t>
            </a:r>
            <a:r>
              <a:rPr lang="en-US" altLang="zh-CN" sz="1800" dirty="0"/>
              <a:t>phase</a:t>
            </a:r>
            <a:r>
              <a:rPr sz="1800" dirty="0"/>
              <a:t>选用</a:t>
            </a:r>
            <a:r>
              <a:rPr lang="en-US" altLang="zh-CN" sz="1800" dirty="0"/>
              <a:t>before</a:t>
            </a:r>
            <a:r>
              <a:rPr sz="1800" dirty="0"/>
              <a:t>，</a:t>
            </a:r>
            <a:r>
              <a:rPr lang="en-US" altLang="zh-CN" sz="1800" dirty="0"/>
              <a:t>neo4j</a:t>
            </a:r>
            <a:r>
              <a:rPr sz="1800" dirty="0"/>
              <a:t>也会认为边已被删除，导致后续维护逻辑无法进行。</a:t>
            </a:r>
            <a:endParaRPr sz="1800" dirty="0"/>
          </a:p>
          <a:p>
            <a:pPr marL="0" indent="0">
              <a:buNone/>
            </a:pPr>
            <a:endParaRPr lang="en-US" altLang="zh-CN" sz="1800" dirty="0"/>
          </a:p>
        </p:txBody>
      </p:sp>
      <p:sp>
        <p:nvSpPr>
          <p:cNvPr id="4" name="文本框 3"/>
          <p:cNvSpPr txBox="1"/>
          <p:nvPr/>
        </p:nvSpPr>
        <p:spPr>
          <a:xfrm>
            <a:off x="9425305" y="4067175"/>
            <a:ext cx="2239010" cy="1927860"/>
          </a:xfrm>
          <a:prstGeom prst="rect">
            <a:avLst/>
          </a:prstGeom>
        </p:spPr>
        <p:txBody>
          <a:bodyPr>
            <a:noAutofit/>
          </a:bodyPr>
          <a:p>
            <a:r>
              <a:rPr lang="en-US" altLang="zh-CN" sz="1600"/>
              <a:t>CALL apoc.trigger.install( 'myTrigger', 'UNWIND $deletedRelationships AS r WITH r WHERE NOT r.is_view = true </a:t>
            </a:r>
            <a:endParaRPr lang="en-US" altLang="zh-CN" sz="1600"/>
          </a:p>
          <a:p>
            <a:r>
              <a:rPr lang="en-US" altLang="zh-CN" sz="1600"/>
              <a:t>// </a:t>
            </a:r>
            <a:r>
              <a:rPr lang="zh-CN" altLang="en-US" sz="1600"/>
              <a:t>视图维护语句</a:t>
            </a:r>
            <a:endParaRPr lang="zh-CN" altLang="en-US" sz="1600"/>
          </a:p>
          <a:p>
            <a:r>
              <a:rPr lang="en-US" altLang="zh-CN" sz="1600"/>
              <a:t>.....</a:t>
            </a:r>
            <a:r>
              <a:rPr lang="zh-CN" altLang="en-US" sz="1600"/>
              <a:t> </a:t>
            </a:r>
            <a:endParaRPr lang="en-US" altLang="zh-CN"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5" name="内容占位符 4"/>
          <p:cNvSpPr/>
          <p:nvPr>
            <p:ph sz="quarter" idx="11"/>
          </p:nvPr>
        </p:nvSpPr>
        <p:spPr>
          <a:xfrm>
            <a:off x="479425" y="914400"/>
            <a:ext cx="11816080" cy="5848350"/>
          </a:xfrm>
        </p:spPr>
        <p:txBody>
          <a:bodyPr/>
          <a:p>
            <a:pPr marL="0" indent="0">
              <a:buNone/>
            </a:pPr>
            <a:r>
              <a:rPr lang="en-US" altLang="zh-CN"/>
              <a:t>neo4j</a:t>
            </a:r>
            <a:r>
              <a:t>测试方法</a:t>
            </a:r>
            <a:r>
              <a:t>框图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775" y="1623060"/>
            <a:ext cx="12731750" cy="370713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1800" dirty="0"/>
              <a:t>rewrite_visitor</a:t>
            </a:r>
            <a:r>
              <a:rPr sz="1800" dirty="0"/>
              <a:t>模块：</a:t>
            </a:r>
            <a:endParaRPr sz="1800" dirty="0"/>
          </a:p>
          <a:p>
            <a:r>
              <a:rPr sz="1800" dirty="0"/>
              <a:t>根据保存在</a:t>
            </a:r>
            <a:r>
              <a:rPr lang="en-US" altLang="zh-CN" sz="1800" dirty="0"/>
              <a:t>test_in.txt</a:t>
            </a:r>
            <a:r>
              <a:rPr sz="1800" dirty="0"/>
              <a:t>中的视图创建语句，</a:t>
            </a:r>
            <a:endParaRPr sz="1800" dirty="0"/>
          </a:p>
          <a:p>
            <a:pPr marL="0" indent="0">
              <a:buNone/>
            </a:pPr>
            <a:r>
              <a:rPr sz="1800">
                <a:sym typeface="+mn-ea"/>
              </a:rPr>
              <a:t>生成其对应的视图维护语句，其中包括删除</a:t>
            </a:r>
            <a:br>
              <a:rPr sz="1800">
                <a:sym typeface="+mn-ea"/>
              </a:rPr>
            </a:br>
            <a:r>
              <a:rPr sz="1800">
                <a:sym typeface="+mn-ea"/>
              </a:rPr>
              <a:t>点，增加边，删除边的维护语句。</a:t>
            </a:r>
            <a:endParaRPr sz="1800" dirty="0"/>
          </a:p>
          <a:p>
            <a:r>
              <a:rPr sz="1800" dirty="0"/>
              <a:t>输入：视图</a:t>
            </a:r>
            <a:r>
              <a:rPr sz="1800" dirty="0"/>
              <a:t>创建语句</a:t>
            </a:r>
            <a:endParaRPr sz="1800" dirty="0"/>
          </a:p>
          <a:p>
            <a:r>
              <a:rPr sz="1800" dirty="0"/>
              <a:t>输出</a:t>
            </a:r>
            <a:r>
              <a:rPr lang="en-US" altLang="zh-CN" sz="1800" dirty="0"/>
              <a:t>output.json</a:t>
            </a:r>
            <a:r>
              <a:rPr sz="1800" dirty="0"/>
              <a:t>，视图</a:t>
            </a:r>
            <a:r>
              <a:rPr sz="1800" dirty="0"/>
              <a:t>维护语句</a:t>
            </a:r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lang="en-US" altLang="zh-CN" sz="1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43805" y="826770"/>
            <a:ext cx="6104255" cy="142367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>
          <a:xfrm>
            <a:off x="479425" y="914400"/>
            <a:ext cx="11667490" cy="544195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dirty="0"/>
              <a:t>rewrite_visitor </a:t>
            </a:r>
            <a:r>
              <a:rPr sz="1800" dirty="0"/>
              <a:t>生成</a:t>
            </a:r>
            <a:r>
              <a:rPr sz="1800" dirty="0"/>
              <a:t>规则：</a:t>
            </a:r>
            <a:endParaRPr sz="1800" dirty="0"/>
          </a:p>
          <a:p>
            <a:pPr marL="0" indent="0">
              <a:buNone/>
            </a:pPr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lang="en-US" altLang="zh-CN" sz="1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40375" y="133985"/>
            <a:ext cx="5763895" cy="134429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35305" y="1320165"/>
            <a:ext cx="3880485" cy="55378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/>
              <a:t>对于点的删除，要将可变长的边进行展开再讨论 node 的位置，对于一条可变长边 [∗x..y] 可将其展开为：</a:t>
            </a:r>
            <a:endParaRPr lang="zh-CN" altLang="en-US" sz="1600"/>
          </a:p>
          <a:p>
            <a:r>
              <a:rPr lang="zh-CN" altLang="en-US" sz="1600"/>
              <a:t>∗Match</a:t>
            </a:r>
            <a:r>
              <a:rPr lang="zh-CN" altLang="en-US" sz="1600">
                <a:solidFill>
                  <a:schemeClr val="tx1"/>
                </a:solidFill>
              </a:rPr>
              <a:t>(n)</a:t>
            </a:r>
            <a:r>
              <a:rPr lang="zh-CN" altLang="en-US" sz="1600">
                <a:solidFill>
                  <a:schemeClr val="accent6"/>
                </a:solidFill>
              </a:rPr>
              <a:t>−[∗0]−&gt;(k)−[∗x..y]−&gt;</a:t>
            </a:r>
            <a:r>
              <a:rPr lang="zh-CN" altLang="en-US" sz="1600"/>
              <a:t>(m)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−[∗1]−&gt;(k)−[∗{x − 1..{y −1]</a:t>
            </a:r>
            <a:r>
              <a:rPr lang="zh-CN" altLang="en-US" sz="1600"/>
              <a:t>−&gt;(m)</a:t>
            </a:r>
            <a:endParaRPr lang="zh-CN" altLang="en-US" sz="1600"/>
          </a:p>
          <a:p>
            <a:r>
              <a:rPr lang="zh-CN" altLang="en-US" sz="1600"/>
              <a:t>...</a:t>
            </a:r>
            <a:endParaRPr lang="zh-CN" altLang="en-US" sz="1600"/>
          </a:p>
          <a:p>
            <a:r>
              <a:rPr lang="zh-CN" altLang="en-US" sz="1600"/>
              <a:t>∗Match(n)−</a:t>
            </a:r>
            <a:r>
              <a:rPr lang="zh-CN" altLang="en-US" sz="1600">
                <a:solidFill>
                  <a:schemeClr val="accent6"/>
                </a:solidFill>
              </a:rPr>
              <a:t>[x]−&gt; (k)−[∗0..{y − x}</a:t>
            </a:r>
            <a:r>
              <a:rPr lang="en-US" altLang="zh-CN" sz="1600">
                <a:solidFill>
                  <a:schemeClr val="accent6"/>
                </a:solidFill>
              </a:rPr>
              <a:t> </a:t>
            </a:r>
            <a:r>
              <a:rPr lang="zh-CN" altLang="en-US" sz="1600">
                <a:solidFill>
                  <a:schemeClr val="accent6"/>
                </a:solidFill>
              </a:rPr>
              <a:t>]</a:t>
            </a:r>
            <a:r>
              <a:rPr lang="zh-CN" altLang="en-US" sz="1600"/>
              <a:t>−&gt;(m)</a:t>
            </a:r>
            <a:endParaRPr lang="zh-CN" altLang="en-US" sz="1600"/>
          </a:p>
          <a:p>
            <a:r>
              <a:rPr lang="zh-CN" altLang="en-US" sz="1600"/>
              <a:t>∗Match(n)−</a:t>
            </a:r>
            <a:r>
              <a:rPr lang="zh-CN" altLang="en-US" sz="1600">
                <a:solidFill>
                  <a:schemeClr val="accent6"/>
                </a:solidFill>
              </a:rPr>
              <a:t>[∗{x + 1}]−&gt;(k)−[∗0..{y − x −1]</a:t>
            </a:r>
            <a:r>
              <a:rPr lang="zh-CN" altLang="en-US" sz="1600"/>
              <a:t>−&gt;(m)</a:t>
            </a:r>
            <a:endParaRPr lang="zh-CN" altLang="en-US" sz="1600"/>
          </a:p>
          <a:p>
            <a:r>
              <a:rPr lang="zh-CN" altLang="en-US" sz="1600"/>
              <a:t>...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−[∗y]−&gt;(k)−[∗0]</a:t>
            </a:r>
            <a:r>
              <a:rPr lang="zh-CN" altLang="en-US" sz="1600"/>
              <a:t>−&gt;(m)</a:t>
            </a:r>
            <a:endParaRPr lang="zh-CN" altLang="en-US" sz="1600"/>
          </a:p>
          <a:p>
            <a:r>
              <a:rPr lang="en-US" altLang="zh-CN" sz="1600"/>
              <a:t>----------------------------------------------------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−[∗0]−&gt;(k)−[∗{x−1}..]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−[∗1]−&gt;(k)−[∗{x−2}..]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...</a:t>
            </a:r>
            <a:endParaRPr lang="zh-CN" altLang="en-US" sz="1600"/>
          </a:p>
          <a:p>
            <a:r>
              <a:rPr lang="zh-CN" altLang="en-US" sz="1600"/>
              <a:t>∗Match</a:t>
            </a:r>
            <a:r>
              <a:rPr lang="zh-CN" altLang="en-US" sz="1600">
                <a:solidFill>
                  <a:schemeClr val="accent6"/>
                </a:solidFill>
              </a:rPr>
              <a:t>(n)−[∗x..]− &gt; (k) − [∗0..]</a:t>
            </a:r>
            <a:r>
              <a:rPr lang="zh-CN" altLang="en-US" sz="1600"/>
              <a:t>− &gt; (m)</a:t>
            </a:r>
            <a:endParaRPr lang="zh-CN" altLang="en-US" sz="1600"/>
          </a:p>
        </p:txBody>
      </p:sp>
      <p:sp>
        <p:nvSpPr>
          <p:cNvPr id="7" name="文本框 6"/>
          <p:cNvSpPr txBox="1"/>
          <p:nvPr/>
        </p:nvSpPr>
        <p:spPr>
          <a:xfrm>
            <a:off x="5794375" y="1478280"/>
            <a:ext cx="5627370" cy="45186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600"/>
              <a:t>对于无上界的可变长边 [∗x..] 可将其展开为：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 − [</a:t>
            </a:r>
            <a:r>
              <a:rPr lang="en-US" altLang="zh-CN" sz="1600">
                <a:solidFill>
                  <a:schemeClr val="accent6"/>
                </a:solidFill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0]− &gt; (src) − [r]− &gt; (dst) − 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{x − 1}..]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∗Match(n) </a:t>
            </a:r>
            <a:r>
              <a:rPr lang="zh-CN" altLang="en-US" sz="1600">
                <a:solidFill>
                  <a:schemeClr val="accent6"/>
                </a:solidFill>
              </a:rPr>
              <a:t>− [</a:t>
            </a:r>
            <a:r>
              <a:rPr lang="en-US" altLang="zh-CN" sz="1600">
                <a:solidFill>
                  <a:schemeClr val="accent6"/>
                </a:solidFill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1]− &gt; (src) − [r]− &gt; (dst) − 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{x − 2}..]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...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</a:t>
            </a:r>
            <a:r>
              <a:rPr lang="en-US" altLang="zh-CN" sz="1600">
                <a:solidFill>
                  <a:schemeClr val="accent6"/>
                </a:solidFill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i]−&gt;(src) − [r]− &gt; (dst) − 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{x − 1 − i}..]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...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</a:t>
            </a:r>
            <a:r>
              <a:rPr lang="en-US" altLang="zh-CN" sz="1600">
                <a:solidFill>
                  <a:schemeClr val="accent6"/>
                </a:solidFill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{x − 1}..]− &gt; (src) − [r]− &gt; (dst) − 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0..]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对于有上界的可变长边 [</a:t>
            </a:r>
            <a:r>
              <a:rPr lang="en-US" altLang="zh-CN" sz="1600">
                <a:sym typeface="+mn-ea"/>
              </a:rPr>
              <a:t>*</a:t>
            </a:r>
            <a:r>
              <a:rPr lang="zh-CN" altLang="en-US" sz="1600"/>
              <a:t>x..y] 可将其展开为：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</a:t>
            </a:r>
            <a:r>
              <a:rPr lang="en-US" altLang="zh-CN" sz="1600">
                <a:solidFill>
                  <a:schemeClr val="accent6"/>
                </a:solidFill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0]−&gt;(src)−[r]−&gt;(dst)−[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{x − 1}..{y − 1}]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</a:t>
            </a:r>
            <a:r>
              <a:rPr lang="en-US" altLang="zh-CN" sz="1600">
                <a:solidFill>
                  <a:schemeClr val="accent6"/>
                </a:solidFill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1]−&gt;(src)−[r]−&gt;(dst)−[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{x − 2}..{y − 2}]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...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</a:t>
            </a:r>
            <a:r>
              <a:rPr lang="en-US" altLang="zh-CN" sz="1600">
                <a:solidFill>
                  <a:schemeClr val="accent6"/>
                </a:solidFill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i]−&gt;(src)−[r]−&gt;(dst)−[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{x−1− i}..{y−1−i}]</a:t>
            </a:r>
            <a:r>
              <a:rPr lang="zh-CN" altLang="en-US" sz="1600"/>
              <a:t>−&gt; (m)</a:t>
            </a:r>
            <a:endParaRPr lang="zh-CN" altLang="en-US" sz="1600"/>
          </a:p>
          <a:p>
            <a:r>
              <a:rPr lang="zh-CN" altLang="en-US" sz="1600"/>
              <a:t>...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{x − 1}]−&gt;(src)−[r]−&gt; (dst) − 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0..{y − x}]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 − 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x]− &gt; (src) − [r]−&gt;(dst)−[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0..{y − x − 1}]</a:t>
            </a:r>
            <a:r>
              <a:rPr lang="zh-CN" altLang="en-US" sz="1600"/>
              <a:t>− &gt; (m)</a:t>
            </a:r>
            <a:endParaRPr lang="zh-CN" altLang="en-US" sz="1600"/>
          </a:p>
          <a:p>
            <a:r>
              <a:rPr lang="zh-CN" altLang="en-US" sz="1600"/>
              <a:t>...</a:t>
            </a:r>
            <a:endParaRPr lang="zh-CN" altLang="en-US" sz="1600"/>
          </a:p>
          <a:p>
            <a:r>
              <a:rPr lang="zh-CN" altLang="en-US" sz="1600"/>
              <a:t>∗Match(n)</a:t>
            </a:r>
            <a:r>
              <a:rPr lang="zh-CN" altLang="en-US" sz="1600">
                <a:solidFill>
                  <a:schemeClr val="accent6"/>
                </a:solidFill>
              </a:rPr>
              <a:t>−[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{y − 1}]−&gt;(src) − [r]− &gt; (dst) − [</a:t>
            </a:r>
            <a:r>
              <a:rPr lang="en-US" altLang="zh-CN" sz="1600">
                <a:solidFill>
                  <a:schemeClr val="accent6"/>
                </a:solidFill>
                <a:sym typeface="+mn-ea"/>
              </a:rPr>
              <a:t>*</a:t>
            </a:r>
            <a:r>
              <a:rPr lang="zh-CN" altLang="en-US" sz="1600">
                <a:solidFill>
                  <a:schemeClr val="accent6"/>
                </a:solidFill>
              </a:rPr>
              <a:t>0]</a:t>
            </a:r>
            <a:r>
              <a:rPr lang="zh-CN" altLang="en-US" sz="1600"/>
              <a:t>− &gt; (m)</a:t>
            </a:r>
            <a:endParaRPr lang="zh-CN" altLang="en-US"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>
          <a:xfrm>
            <a:off x="479425" y="914400"/>
            <a:ext cx="11667490" cy="544195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dirty="0"/>
              <a:t>rewrite_visitor</a:t>
            </a:r>
            <a:r>
              <a:rPr sz="1800" dirty="0"/>
              <a:t>模块：</a:t>
            </a:r>
            <a:endParaRPr sz="1800" dirty="0"/>
          </a:p>
          <a:p>
            <a:pPr marL="0" indent="0">
              <a:buNone/>
            </a:pPr>
            <a:r>
              <a:rPr sz="1800" dirty="0"/>
              <a:t>例：</a:t>
            </a:r>
            <a:r>
              <a:rPr lang="en-US" altLang="zh-CN" sz="1800" dirty="0"/>
              <a:t>test_in.txt-&gt;”</a:t>
            </a:r>
            <a:r>
              <a:rPr sz="1800" dirty="0"/>
              <a:t>match (n:Comment)-[:replyOf*..]-&gt;(m:Post) WITH n,m CREATE (n)-[r:ROOT_POST]-&gt;(m)</a:t>
            </a:r>
            <a:r>
              <a:rPr lang="en-US" altLang="zh-CN" sz="1800" dirty="0"/>
              <a:t>”</a:t>
            </a:r>
            <a:endParaRPr lang="en-US" altLang="zh-CN" sz="1800" dirty="0"/>
          </a:p>
          <a:p>
            <a:pPr marL="0" indent="0">
              <a:buNone/>
            </a:pPr>
            <a:r>
              <a:rPr lang="en-US" altLang="zh-CN" sz="1800" dirty="0"/>
              <a:t>output.json:</a:t>
            </a:r>
            <a:endParaRPr lang="en-US" altLang="zh-CN" sz="1800" dirty="0"/>
          </a:p>
          <a:p>
            <a:pPr marL="0" indent="0">
              <a:buNone/>
            </a:pPr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lang="en-US" altLang="zh-CN" sz="1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40375" y="133985"/>
            <a:ext cx="5763895" cy="134429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9425" y="2294890"/>
            <a:ext cx="11353165" cy="44627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400"/>
              <a:t>{</a:t>
            </a:r>
            <a:endParaRPr lang="zh-CN" altLang="en-US" sz="1400"/>
          </a:p>
          <a:p>
            <a:r>
              <a:rPr lang="zh-CN" altLang="en-US" sz="1400"/>
              <a:t>    "</a:t>
            </a:r>
            <a:r>
              <a:rPr lang="zh-CN" altLang="en-US" sz="1400">
                <a:solidFill>
                  <a:schemeClr val="accent3"/>
                </a:solidFill>
              </a:rPr>
              <a:t>match (n:Comment)-[:replyOf*..]-&gt;(m:Post) WITH n,m CREATE (n)-[r:ROOT_POST]-&gt;(m)</a:t>
            </a:r>
            <a:r>
              <a:rPr lang="zh-CN" altLang="en-US" sz="1400"/>
              <a:t>": [</a:t>
            </a:r>
            <a:endParaRPr lang="zh-CN" altLang="en-US" sz="1400"/>
          </a:p>
          <a:p>
            <a:r>
              <a:rPr lang="zh-CN" altLang="en-US" sz="1400"/>
              <a:t>        [</a:t>
            </a:r>
            <a:endParaRPr lang="zh-CN" altLang="en-US" sz="1400"/>
          </a:p>
          <a:p>
            <a:r>
              <a:rPr lang="zh-CN" altLang="en-US" sz="1400"/>
              <a:t>            </a:t>
            </a:r>
            <a:r>
              <a:rPr lang="zh-CN" altLang="en-US" sz="1400">
                <a:solidFill>
                  <a:schemeClr val="tx2"/>
                </a:solidFill>
              </a:rPr>
              <a:t>"optional match </a:t>
            </a:r>
            <a:r>
              <a:rPr lang="zh-CN" altLang="en-US" sz="1400">
                <a:solidFill>
                  <a:schemeClr val="accent6"/>
                </a:solidFill>
              </a:rPr>
              <a:t>(n:Comment)-[*0]-(viewvetex)</a:t>
            </a:r>
            <a:r>
              <a:rPr lang="zh-CN" altLang="en-US" sz="1400">
                <a:solidFill>
                  <a:schemeClr val="tx2"/>
                </a:solidFill>
              </a:rPr>
              <a:t>-[:replyOf*..]-&gt;(m:Post) WITH n,m,viewvetex optional match (n)-[r:ROOT_POST]-&gt;(m) WITH n,m,viewvetex,collect(r) as view delete view[0]"</a:t>
            </a:r>
            <a:r>
              <a:rPr lang="zh-CN" altLang="en-US" sz="1400"/>
              <a:t>,</a:t>
            </a:r>
            <a:endParaRPr lang="zh-CN" altLang="en-US" sz="1400"/>
          </a:p>
          <a:p>
            <a:r>
              <a:rPr lang="zh-CN" altLang="en-US" sz="1400"/>
              <a:t>            </a:t>
            </a:r>
            <a:r>
              <a:rPr lang="zh-CN" altLang="en-US" sz="1400">
                <a:solidFill>
                  <a:schemeClr val="tx2"/>
                </a:solidFill>
              </a:rPr>
              <a:t>"optional match (n:Comment)-[:replyOf*..]-&gt;</a:t>
            </a:r>
            <a:r>
              <a:rPr lang="zh-CN" altLang="en-US" sz="1400">
                <a:solidFill>
                  <a:schemeClr val="accent6"/>
                </a:solidFill>
              </a:rPr>
              <a:t>(m:Post)-[*0]-(viewvetex)</a:t>
            </a:r>
            <a:r>
              <a:rPr lang="zh-CN" altLang="en-US" sz="1400">
                <a:solidFill>
                  <a:schemeClr val="tx2"/>
                </a:solidFill>
              </a:rPr>
              <a:t> WITH n,m,viewvetex optional match (n)-[r:ROOT_POST]-&gt;(m) WITH n,m,viewvetex,collect(r) as view delete view[0]",</a:t>
            </a:r>
            <a:endParaRPr lang="zh-CN" altLang="en-US" sz="1400">
              <a:solidFill>
                <a:schemeClr val="tx2"/>
              </a:solidFill>
            </a:endParaRPr>
          </a:p>
          <a:p>
            <a:r>
              <a:rPr lang="zh-CN" altLang="en-US" sz="1400">
                <a:solidFill>
                  <a:schemeClr val="tx2"/>
                </a:solidFill>
              </a:rPr>
              <a:t>            "optional match (n:Comment)</a:t>
            </a:r>
            <a:r>
              <a:rPr lang="zh-CN" altLang="en-US" sz="1400">
                <a:solidFill>
                  <a:schemeClr val="accent6"/>
                </a:solidFill>
              </a:rPr>
              <a:t>-[:replyOf*1..]-&gt;(viewvetex)-&gt;[:replyOf*0..]</a:t>
            </a:r>
            <a:r>
              <a:rPr lang="zh-CN" altLang="en-US" sz="1400">
                <a:solidFill>
                  <a:schemeClr val="tx2"/>
                </a:solidFill>
              </a:rPr>
              <a:t>-&gt;(m:Post) WITH n,m,viewvetex optional match (n)-[r:ROOT_POST]-&gt;(m) WITH n,m,viewvetex,collect(r) as view delete view[0]"</a:t>
            </a:r>
            <a:endParaRPr lang="zh-CN" altLang="en-US" sz="1400">
              <a:solidFill>
                <a:schemeClr val="tx2"/>
              </a:solidFill>
            </a:endParaRPr>
          </a:p>
          <a:p>
            <a:r>
              <a:rPr lang="zh-CN" altLang="en-US" sz="1400"/>
              <a:t>        ],</a:t>
            </a:r>
            <a:endParaRPr lang="zh-CN" altLang="en-US" sz="1400"/>
          </a:p>
          <a:p>
            <a:r>
              <a:rPr lang="zh-CN" altLang="en-US" sz="1400"/>
              <a:t>        [</a:t>
            </a:r>
            <a:endParaRPr lang="zh-CN" altLang="en-US" sz="1400"/>
          </a:p>
          <a:p>
            <a:r>
              <a:rPr lang="zh-CN" altLang="en-US" sz="1400"/>
              <a:t>   </a:t>
            </a:r>
            <a:r>
              <a:rPr lang="zh-CN" altLang="en-US" sz="1400">
                <a:solidFill>
                  <a:schemeClr val="tx2"/>
                </a:solidFill>
              </a:rPr>
              <a:t>         "optional match (n:Comment)</a:t>
            </a:r>
            <a:r>
              <a:rPr lang="zh-CN" altLang="en-US" sz="1400">
                <a:solidFill>
                  <a:schemeClr val="accent6"/>
                </a:solidFill>
              </a:rPr>
              <a:t>-[:replyOf*0..]-&gt;()-[viewedge:replyOf]-&gt;()-[:replyOf*0..]-</a:t>
            </a:r>
            <a:r>
              <a:rPr lang="zh-CN" altLang="en-US" sz="1400">
                <a:solidFill>
                  <a:schemeClr val="tx2"/>
                </a:solidFill>
              </a:rPr>
              <a:t>&gt;(m:Post) WITH n,m,viewedge CREATE (n)-[r:ROOT_POST]-&gt;(m)"</a:t>
            </a:r>
            <a:endParaRPr lang="zh-CN" altLang="en-US" sz="1400"/>
          </a:p>
          <a:p>
            <a:r>
              <a:rPr lang="zh-CN" altLang="en-US" sz="1400"/>
              <a:t>        ],</a:t>
            </a:r>
            <a:endParaRPr lang="zh-CN" altLang="en-US" sz="1400"/>
          </a:p>
          <a:p>
            <a:r>
              <a:rPr lang="zh-CN" altLang="en-US" sz="1400"/>
              <a:t>        [</a:t>
            </a:r>
            <a:endParaRPr lang="zh-CN" altLang="en-US" sz="1400"/>
          </a:p>
          <a:p>
            <a:r>
              <a:rPr lang="zh-CN" altLang="en-US" sz="1400">
                <a:solidFill>
                  <a:schemeClr val="tx2"/>
                </a:solidFill>
              </a:rPr>
              <a:t>            "optional match (n:Comment)</a:t>
            </a:r>
            <a:r>
              <a:rPr lang="zh-CN" altLang="en-US" sz="1400">
                <a:solidFill>
                  <a:schemeClr val="accent6"/>
                </a:solidFill>
              </a:rPr>
              <a:t>-[:replyOf*0..]-&gt;()-[viewedge:replyOf]-&gt;()-[:replyOf*0..]-&gt;</a:t>
            </a:r>
            <a:r>
              <a:rPr lang="zh-CN" altLang="en-US" sz="1400">
                <a:solidFill>
                  <a:schemeClr val="tx2"/>
                </a:solidFill>
              </a:rPr>
              <a:t>(m:Post) WITH n,m,viewedge optional match (n)-[r:ROOT_POST]-&gt;(m) WITH n,m,viewedge,collect(r) as view delete view[0]"</a:t>
            </a:r>
            <a:endParaRPr lang="zh-CN" altLang="en-US" sz="1400">
              <a:solidFill>
                <a:schemeClr val="tx2"/>
              </a:solidFill>
            </a:endParaRPr>
          </a:p>
          <a:p>
            <a:r>
              <a:rPr lang="zh-CN" altLang="en-US" sz="1400"/>
              <a:t>        ]</a:t>
            </a:r>
            <a:endParaRPr lang="zh-CN" altLang="en-US" sz="1400"/>
          </a:p>
          <a:p>
            <a:r>
              <a:rPr lang="zh-CN" altLang="en-US" sz="1400"/>
              <a:t>    ]</a:t>
            </a:r>
            <a:endParaRPr lang="zh-CN" altLang="en-US" sz="1400"/>
          </a:p>
          <a:p>
            <a:r>
              <a:rPr lang="zh-CN" altLang="en-US" sz="1400"/>
              <a:t>}</a:t>
            </a:r>
            <a:endParaRPr lang="zh-CN" altLang="en-US"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1800" dirty="0"/>
              <a:t>neo4j_test</a:t>
            </a:r>
            <a:r>
              <a:rPr sz="1800" dirty="0"/>
              <a:t>模块：</a:t>
            </a:r>
            <a:endParaRPr sz="1800" dirty="0"/>
          </a:p>
          <a:p>
            <a:r>
              <a:rPr sz="1800" dirty="0"/>
              <a:t>根据保存在</a:t>
            </a:r>
            <a:r>
              <a:rPr lang="en-US" altLang="zh-CN" sz="1800" dirty="0"/>
              <a:t>output.json</a:t>
            </a:r>
            <a:r>
              <a:rPr sz="1800" dirty="0"/>
              <a:t>中的</a:t>
            </a:r>
            <a:r>
              <a:rPr lang="en-US" altLang="zh-CN" sz="1800" dirty="0"/>
              <a:t>rewrite_visitor</a:t>
            </a:r>
            <a:r>
              <a:rPr sz="1800" dirty="0"/>
              <a:t>的输出也就是</a:t>
            </a:r>
            <a:br>
              <a:rPr sz="1800" dirty="0"/>
            </a:br>
            <a:r>
              <a:rPr sz="1800" dirty="0"/>
              <a:t>视图维护语句以及需要运行的</a:t>
            </a:r>
            <a:r>
              <a:rPr lang="en-US" altLang="zh-CN" sz="1800" dirty="0"/>
              <a:t>cypher</a:t>
            </a:r>
            <a:r>
              <a:rPr sz="1800" dirty="0"/>
              <a:t>语句（可以选择将</a:t>
            </a:r>
            <a:br>
              <a:rPr sz="1800" dirty="0"/>
            </a:br>
            <a:r>
              <a:rPr sz="1800" dirty="0"/>
              <a:t>其保存在</a:t>
            </a:r>
            <a:r>
              <a:rPr lang="en-US" altLang="zh-CN" sz="1800" dirty="0"/>
              <a:t>input.txt</a:t>
            </a:r>
            <a:r>
              <a:rPr sz="1800" dirty="0"/>
              <a:t>中）产生新的附带有视图维护语句的实</a:t>
            </a:r>
            <a:br>
              <a:rPr sz="1800" dirty="0"/>
            </a:br>
            <a:r>
              <a:rPr sz="1800" dirty="0"/>
              <a:t>际执行</a:t>
            </a:r>
            <a:r>
              <a:rPr sz="1800" dirty="0"/>
              <a:t>语句。</a:t>
            </a:r>
            <a:endParaRPr sz="1800" dirty="0"/>
          </a:p>
          <a:p>
            <a:r>
              <a:rPr sz="1800" dirty="0"/>
              <a:t>输入：视图维护语句，需要运行的</a:t>
            </a:r>
            <a:r>
              <a:rPr lang="en-US" altLang="zh-CN" sz="1800" dirty="0"/>
              <a:t>cypher</a:t>
            </a:r>
            <a:r>
              <a:rPr sz="1800" dirty="0"/>
              <a:t>语句</a:t>
            </a:r>
            <a:endParaRPr sz="1800" dirty="0"/>
          </a:p>
          <a:p>
            <a:r>
              <a:rPr sz="1800" dirty="0"/>
              <a:t>输出</a:t>
            </a:r>
            <a:r>
              <a:rPr lang="en-US" altLang="zh-CN" sz="1800" dirty="0"/>
              <a:t>new_cypher-&gt;</a:t>
            </a:r>
            <a:r>
              <a:rPr sz="1800" dirty="0"/>
              <a:t>带有视图维护语句的</a:t>
            </a:r>
            <a:r>
              <a:rPr lang="en-US" altLang="zh-CN" sz="1800" dirty="0"/>
              <a:t>cypher</a:t>
            </a:r>
            <a:r>
              <a:rPr sz="1800" dirty="0"/>
              <a:t>语句</a:t>
            </a:r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lang="en-US" altLang="zh-CN" sz="18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97650" y="678815"/>
            <a:ext cx="5533390" cy="30308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1800" dirty="0"/>
              <a:t>neo4j_test</a:t>
            </a:r>
            <a:r>
              <a:rPr sz="1800" dirty="0"/>
              <a:t>模块：</a:t>
            </a:r>
            <a:endParaRPr sz="1800" dirty="0"/>
          </a:p>
          <a:p>
            <a:pPr marL="0" indent="0">
              <a:buNone/>
            </a:pPr>
            <a:r>
              <a:rPr lang="en-US" altLang="zh-CN" sz="1800" dirty="0"/>
              <a:t>new_cypher</a:t>
            </a:r>
            <a:r>
              <a:rPr sz="1800" dirty="0"/>
              <a:t>生成</a:t>
            </a:r>
            <a:r>
              <a:rPr sz="1800" dirty="0"/>
              <a:t>规则：</a:t>
            </a:r>
            <a:endParaRPr sz="1800" dirty="0"/>
          </a:p>
          <a:p>
            <a:pPr marL="0" indent="0">
              <a:buNone/>
            </a:pPr>
            <a:r>
              <a:rPr sz="1800" dirty="0"/>
              <a:t>在</a:t>
            </a:r>
            <a:r>
              <a:rPr lang="en-US" altLang="zh-CN" sz="1800" dirty="0"/>
              <a:t>neo4j_test</a:t>
            </a:r>
            <a:r>
              <a:rPr sz="1800" dirty="0"/>
              <a:t>中定义了如图中的四个列表，分别为</a:t>
            </a:r>
            <a:r>
              <a:rPr lang="en-US" altLang="zh-CN" sz="1800" dirty="0"/>
              <a:t>view(</a:t>
            </a:r>
            <a:r>
              <a:rPr sz="1800" dirty="0"/>
              <a:t>保</a:t>
            </a:r>
            <a:br>
              <a:rPr sz="1800" dirty="0"/>
            </a:br>
            <a:r>
              <a:rPr sz="1800" dirty="0"/>
              <a:t>存视图创建语句），</a:t>
            </a:r>
            <a:r>
              <a:rPr lang="en-US" altLang="zh-CN" sz="1800" dirty="0"/>
              <a:t>delete_nodes(</a:t>
            </a:r>
            <a:r>
              <a:rPr sz="1800" dirty="0"/>
              <a:t>保存视图删除点的维护</a:t>
            </a:r>
            <a:br>
              <a:rPr sz="1800" dirty="0"/>
            </a:br>
            <a:r>
              <a:rPr sz="1800" dirty="0"/>
              <a:t>语句），</a:t>
            </a:r>
            <a:r>
              <a:rPr lang="en-US" altLang="zh-CN" sz="1800" dirty="0"/>
              <a:t>add_relas</a:t>
            </a:r>
            <a:r>
              <a:rPr sz="1800" dirty="0"/>
              <a:t>（添加边的维护语句），</a:t>
            </a:r>
            <a:r>
              <a:rPr lang="en-US" altLang="zh-CN" sz="1800" dirty="0"/>
              <a:t>delete_relas</a:t>
            </a:r>
            <a:br>
              <a:rPr lang="en-US" altLang="zh-CN" sz="1800" dirty="0"/>
            </a:br>
            <a:r>
              <a:rPr sz="1800" dirty="0"/>
              <a:t>（删除边的维护语句）。其结果由其中的输入（</a:t>
            </a:r>
            <a:r>
              <a:rPr lang="en-US" altLang="zh-CN" sz="1800" dirty="0"/>
              <a:t>output.</a:t>
            </a:r>
            <a:br>
              <a:rPr lang="en-US" altLang="zh-CN" sz="1800" dirty="0"/>
            </a:br>
            <a:r>
              <a:rPr lang="en-US" altLang="zh-CN" sz="1800" dirty="0"/>
              <a:t>json</a:t>
            </a:r>
            <a:r>
              <a:rPr sz="1800" dirty="0"/>
              <a:t>）</a:t>
            </a:r>
            <a:r>
              <a:rPr sz="1800" dirty="0"/>
              <a:t>得到。</a:t>
            </a:r>
            <a:endParaRPr sz="1800" dirty="0"/>
          </a:p>
          <a:p>
            <a:pPr marL="0" indent="0">
              <a:buNone/>
            </a:pPr>
            <a:r>
              <a:rPr sz="1800" dirty="0"/>
              <a:t>根据</a:t>
            </a:r>
            <a:r>
              <a:rPr lang="en-US" altLang="zh-CN" sz="1800" dirty="0"/>
              <a:t>input.txt</a:t>
            </a:r>
            <a:r>
              <a:rPr sz="1800" dirty="0"/>
              <a:t>中取得的</a:t>
            </a:r>
            <a:r>
              <a:rPr lang="en-US" altLang="zh-CN" sz="1800" dirty="0"/>
              <a:t>cypher</a:t>
            </a:r>
            <a:r>
              <a:rPr sz="1800" dirty="0"/>
              <a:t>语句中的不同关键字如，</a:t>
            </a:r>
            <a:r>
              <a:rPr lang="en-US" altLang="zh-CN" sz="1800" dirty="0"/>
              <a:t>delete</a:t>
            </a:r>
            <a:r>
              <a:rPr sz="1800" dirty="0"/>
              <a:t>，</a:t>
            </a:r>
            <a:r>
              <a:rPr lang="en-US" altLang="zh-CN" sz="1800" dirty="0"/>
              <a:t>create</a:t>
            </a:r>
            <a:r>
              <a:rPr sz="1800" dirty="0"/>
              <a:t>来判别此条</a:t>
            </a:r>
            <a:r>
              <a:rPr lang="en-US" altLang="zh-CN" sz="1800" dirty="0"/>
              <a:t>cypher</a:t>
            </a:r>
            <a:r>
              <a:rPr sz="1800" dirty="0"/>
              <a:t>语句的目的，并且由此得到不同的添加了视图维护语句的</a:t>
            </a:r>
            <a:r>
              <a:rPr lang="en-US" altLang="zh-CN" sz="1800" dirty="0"/>
              <a:t>new_cypher</a:t>
            </a:r>
            <a:r>
              <a:rPr sz="1800" dirty="0"/>
              <a:t>。</a:t>
            </a:r>
            <a:endParaRPr sz="1800" dirty="0"/>
          </a:p>
          <a:p>
            <a:pPr marL="0" indent="0">
              <a:buNone/>
            </a:pPr>
            <a:r>
              <a:rPr lang="en-US" altLang="zh-CN" sz="1800" dirty="0"/>
              <a:t>                      test_cypher+</a:t>
            </a:r>
            <a:r>
              <a:rPr lang="en-US" altLang="zh-CN" sz="1800" dirty="0">
                <a:solidFill>
                  <a:srgbClr val="FFC000"/>
                </a:solidFill>
              </a:rPr>
              <a:t>$connection_cypher</a:t>
            </a:r>
            <a:r>
              <a:rPr lang="en-US" altLang="zh-CN" sz="1800" dirty="0"/>
              <a:t>+</a:t>
            </a:r>
            <a:r>
              <a:rPr lang="en-US" altLang="zh-CN" sz="1800" dirty="0">
                <a:solidFill>
                  <a:srgbClr val="0070C0"/>
                </a:solidFill>
              </a:rPr>
              <a:t>$UNWIND</a:t>
            </a:r>
            <a:r>
              <a:rPr lang="en-US" altLang="zh-CN" sz="1800" dirty="0"/>
              <a:t>+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∑with viewedge+add_relas[i] if add_relas</a:t>
            </a:r>
            <a:endParaRPr lang="en-US" altLang="zh-CN" sz="1800" dirty="0"/>
          </a:p>
          <a:p>
            <a:pPr marL="0" indent="0" algn="l">
              <a:buNone/>
            </a:pPr>
            <a:r>
              <a:rPr lang="en-US" altLang="zh-CN" sz="1800" dirty="0"/>
              <a:t>new_cypher=</a:t>
            </a:r>
            <a:r>
              <a:rPr lang="en-US" altLang="zh-CN" sz="1800">
                <a:sym typeface="+mn-ea"/>
              </a:rPr>
              <a:t> </a:t>
            </a:r>
            <a:r>
              <a:rPr lang="en-US" altLang="zh-CN" sz="1800">
                <a:solidFill>
                  <a:schemeClr val="accent4"/>
                </a:solidFill>
                <a:sym typeface="+mn-ea"/>
              </a:rPr>
              <a:t>$connection_cypher</a:t>
            </a:r>
            <a:r>
              <a:rPr lang="en-US" altLang="zh-CN" sz="1800">
                <a:sym typeface="+mn-ea"/>
              </a:rPr>
              <a:t>+</a:t>
            </a:r>
            <a:r>
              <a:rPr lang="en-US" altLang="zh-CN" sz="1800">
                <a:solidFill>
                  <a:srgbClr val="0070C0"/>
                </a:solidFill>
                <a:sym typeface="+mn-ea"/>
              </a:rPr>
              <a:t>$UNWIND</a:t>
            </a:r>
            <a:r>
              <a:rPr lang="en-US" altLang="zh-CN" sz="1800">
                <a:sym typeface="+mn-ea"/>
              </a:rPr>
              <a:t>+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∑with viewedge+dele_relas[i]+</a:t>
            </a:r>
            <a:r>
              <a:rPr lang="en-US" altLang="zh-CN" sz="1800">
                <a:sym typeface="+mn-ea"/>
              </a:rPr>
              <a:t>test_cypher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if dele_relas</a:t>
            </a:r>
            <a:endParaRPr lang="en-US" altLang="zh-CN" sz="1800" dirty="0"/>
          </a:p>
          <a:p>
            <a:pPr marL="914400" lvl="2" indent="457200" algn="l">
              <a:buNone/>
            </a:pPr>
            <a:r>
              <a:rPr lang="en-US" altLang="zh-CN" sz="1800">
                <a:sym typeface="+mn-ea"/>
              </a:rPr>
              <a:t> </a:t>
            </a:r>
            <a:r>
              <a:rPr lang="en-US" altLang="zh-CN" sz="1800">
                <a:solidFill>
                  <a:schemeClr val="accent4"/>
                </a:solidFill>
                <a:sym typeface="+mn-ea"/>
              </a:rPr>
              <a:t>$connection_cypher</a:t>
            </a:r>
            <a:r>
              <a:rPr lang="en-US" altLang="zh-CN" sz="1800">
                <a:sym typeface="+mn-ea"/>
              </a:rPr>
              <a:t>+</a:t>
            </a:r>
            <a:r>
              <a:rPr lang="en-US" altLang="zh-CN" sz="1800">
                <a:solidFill>
                  <a:srgbClr val="0070C0"/>
                </a:solidFill>
                <a:sym typeface="+mn-ea"/>
              </a:rPr>
              <a:t>$UNWIND</a:t>
            </a:r>
            <a:r>
              <a:rPr lang="en-US" altLang="zh-CN" sz="1800">
                <a:sym typeface="+mn-ea"/>
              </a:rPr>
              <a:t>+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∑with viewvetex+dele_node[i]+</a:t>
            </a:r>
            <a:r>
              <a:rPr lang="en-US" altLang="zh-CN" sz="1800">
                <a:sym typeface="+mn-ea"/>
              </a:rPr>
              <a:t>test_cypher</a:t>
            </a:r>
            <a:r>
              <a:rPr lang="en-US" altLang="zh-CN" sz="18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if dele_nodes</a:t>
            </a:r>
            <a:endParaRPr lang="en-US" altLang="zh-CN" sz="18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914400" lvl="2" indent="457200">
              <a:buNone/>
            </a:pPr>
            <a:endParaRPr sz="1800" dirty="0"/>
          </a:p>
          <a:p>
            <a:pPr marL="0" indent="0">
              <a:buNone/>
            </a:pPr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lang="en-US" altLang="zh-CN" sz="18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32855" y="165735"/>
            <a:ext cx="5957570" cy="3263265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1079500" y="5932170"/>
            <a:ext cx="111125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C000"/>
                </a:solidFill>
              </a:rPr>
              <a:t>connection_cypher=with [vars] as deviews</a:t>
            </a:r>
            <a:endParaRPr lang="en-US" altLang="zh-CN">
              <a:solidFill>
                <a:srgbClr val="FFC000"/>
              </a:solidFill>
            </a:endParaRPr>
          </a:p>
          <a:p>
            <a:r>
              <a:rPr lang="en-US" altLang="zh-CN">
                <a:solidFill>
                  <a:schemeClr val="accent1"/>
                </a:solidFill>
              </a:rPr>
              <a:t>UNWIND=UNWIND deviews as viewedge/viewvetex</a:t>
            </a:r>
            <a:endParaRPr lang="en-US" altLang="zh-CN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>
                <a:sym typeface="+mn-ea"/>
              </a:rPr>
              <a:t>new_cypher</a:t>
            </a:r>
            <a:r>
              <a:rPr>
                <a:sym typeface="+mn-ea"/>
              </a:rPr>
              <a:t>生成实例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sz="1800" dirty="0"/>
          </a:p>
          <a:p>
            <a:endParaRPr sz="1800" dirty="0"/>
          </a:p>
          <a:p>
            <a:pPr marL="0" indent="0">
              <a:buNone/>
            </a:pPr>
            <a:endParaRPr lang="en-US" altLang="zh-CN" sz="1800" dirty="0"/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48895" y="689610"/>
          <a:ext cx="6076950" cy="5666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685"/>
                <a:gridCol w="1810385"/>
                <a:gridCol w="2341880"/>
              </a:tblGrid>
              <a:tr h="4330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add_relas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delete_relas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delete_nodes</a:t>
                      </a:r>
                      <a:endParaRPr lang="en-US" altLang="zh-CN"/>
                    </a:p>
                  </a:txBody>
                  <a:tcPr/>
                </a:tc>
              </a:tr>
              <a:tr h="22250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400"/>
                        <a:t>optional match (n:Comment)-[:replyOf*0..]-&gt;()-[viewedge:replyOf]-&gt;()-[:replyOf*0..]-&gt;(m:Post) WITH n,m,viewedge CREATE (n)-[r:ROOT_POST]-&gt;(m)</a:t>
                      </a: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optional match (n:Comment)-[:replyOf*0..]-&gt;()-[viewedge:replyOf]-&gt;()-[:replyOf*0..]-&gt;(m:Post) WITH n,m,viewedge optional match (n)-[r:ROOT_POST]-&gt;(m) WITH n,m,viewedge,collect(r) as view delete view[0]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400"/>
                        <a:t> </a:t>
                      </a:r>
                      <a:r>
                        <a:rPr lang="zh-CN" altLang="en-US" sz="1200"/>
                        <a:t>"optional match (n:Comment)-[*0]-(viewvetex)-[:replyOf*..]-&gt;(m:Post) WITH n,m,viewvetex optional match (n)-[r:ROOT_POST]-&gt;(m) WITH n,m,viewvetex,collect(r) as view delete view[0]",</a:t>
                      </a:r>
                      <a:endParaRPr lang="zh-CN" altLang="en-US" sz="1200"/>
                    </a:p>
                  </a:txBody>
                  <a:tcPr/>
                </a:tc>
              </a:tr>
              <a:tr h="140208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"optional match (n:Comment)-[:replyOf*..]-&gt;(m:Post)-[*0]-(viewvetex) WITH n,m,viewvetex optional match (n)-[r:ROOT_POST]-&gt;(m) WITH n,m,viewvetex,collect(r) as view delete view[0]"</a:t>
                      </a:r>
                      <a:r>
                        <a:rPr lang="zh-CN" altLang="en-US" sz="1400"/>
                        <a:t>,</a:t>
                      </a:r>
                      <a:endParaRPr lang="zh-CN" altLang="en-US" sz="1400"/>
                    </a:p>
                  </a:txBody>
                  <a:tcPr/>
                </a:tc>
              </a:tr>
              <a:tr h="160655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"optional match (n:Comment)-[:replyOf*1..]-&gt;(viewvetex)-&gt;[:replyOf*0..]-&gt;(m:Post) WITH n,m,viewvetex optional match (n)-[r:ROOT_POST]-&gt;(m) WITH n,m,viewvetex,collect(r) as view delete view[0]"</a:t>
                      </a:r>
                      <a:endParaRPr lang="zh-CN" altLang="en-US" sz="12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>
            <p:custDataLst>
              <p:tags r:id="rId2"/>
            </p:custDataLst>
          </p:nvPr>
        </p:nvGraphicFramePr>
        <p:xfrm>
          <a:off x="6227445" y="189865"/>
          <a:ext cx="5529580" cy="66452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6535"/>
                <a:gridCol w="2773045"/>
              </a:tblGrid>
              <a:tr h="3460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test_cypher</a:t>
                      </a:r>
                      <a:endParaRPr lang="en-US" altLang="zh-CN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new_cypher</a:t>
                      </a:r>
                      <a:endParaRPr lang="en-US" altLang="zh-CN"/>
                    </a:p>
                  </a:txBody>
                  <a:tcPr>
                    <a:solidFill>
                      <a:schemeClr val="accent6"/>
                    </a:solidFill>
                  </a:tcPr>
                </a:tc>
              </a:tr>
              <a:tr h="11588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match(n:Comment{CommentId:"2061584302086"})-[r:replyOf]-&gt;(m:Post{id:"2061584302084"}) with r limit 1 delete r</a:t>
                      </a:r>
                      <a:endParaRPr lang="zh-CN" altLang="en-US" sz="12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</a:rPr>
                        <a:t>match(n:Comment{CommentId:"2061584302086"})-[r:replyOf]-&gt;(m:Post{id:"2061584302084"}) with r limit 1 WITH [r] as deleviews UNWIND deleviews as viewedge optional match (n:Comment)-[:replyOf*0..]-&gt;()-[viewedge:replyOf]-&gt;()-[:replyOf*0..]-&gt;(m:Post) WITH n,m,viewedge optional match (n)-[r:ROOT_POST]-&gt;(m) WITH n,m,viewedge,collect(r) as view delete view[0] with viewedge</a:t>
                      </a:r>
                      <a:r>
                        <a:rPr lang="zh-CN" altLang="en-US" sz="1200"/>
                        <a:t> match(n:Comment{CommentId:"2061584302086"})-[r:replyOf]-&gt;(m:Post{id:"2061584302084"}) with r limit 1 delete r</a:t>
                      </a:r>
                      <a:endParaRPr lang="zh-CN" altLang="en-US" sz="12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20205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match(n:Comment{CommentId:\"2061584302086\"}),(m:Post{id:\"2061584302084\"}) with n,m create (n)-[:replyOf{creationDate:1266604713724}]-&gt;(m)</a:t>
                      </a:r>
                      <a:endParaRPr lang="zh-CN" altLang="en-US" sz="12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match(n:Comment{CommentId:\"2061584302086\"}),(m:Post{id:\"2061584302084\"}) with n,m create (n)-[</a:t>
                      </a:r>
                      <a:r>
                        <a:rPr lang="en-US" altLang="zh-CN" sz="1200"/>
                        <a:t>r</a:t>
                      </a:r>
                      <a:r>
                        <a:rPr lang="zh-CN" altLang="en-US" sz="1200"/>
                        <a:t>:replyOf{creationDate:1266604713724}]-&gt;(m) </a:t>
                      </a:r>
                      <a:r>
                        <a:rPr lang="zh-CN" altLang="en-US" sz="120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</a:rPr>
                        <a:t>WITH [</a:t>
                      </a:r>
                      <a:r>
                        <a:rPr lang="en-US" altLang="zh-CN" sz="120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</a:rPr>
                        <a:t>r</a:t>
                      </a:r>
                      <a:r>
                        <a:rPr lang="zh-CN" altLang="en-US" sz="120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</a:rPr>
                        <a:t>] as createviews UNWIND createviews as viewedge optional match (n:Comment)-[:replyOf*0..]-&gt;()-[viewedge:replyOf]-&gt;()-[:replyOf*0..]-&gt;(m:Post) WITH n,m,viewedge CREATE (n)-[r:ROOT_POST]-&gt;(m)</a:t>
                      </a:r>
                      <a:endParaRPr lang="zh-CN" altLang="en-US" sz="1200">
                        <a:solidFill>
                          <a:schemeClr val="bg2">
                            <a:lumMod val="60000"/>
                            <a:lumOff val="40000"/>
                          </a:schemeClr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  <a:tr h="115887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match(n:Comment{CommentId:\"2061584302086\"})-[r:replyOf]-&gt;(m:Post{id:\"2061584302084\"}) return n,r,m</a:t>
                      </a:r>
                      <a:endParaRPr lang="zh-CN" altLang="en-US" sz="12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match(n:Comment{CommentId:\"2061584302086\"})-[r:replyOf]-&gt;(m:Post{id:\"2061584302084\"}) return n,r,m</a:t>
                      </a:r>
                      <a:endParaRPr lang="zh-CN" altLang="en-US" sz="120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任务进度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5" name="图片 4" descr="屏幕截图 2024-09-25 0921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99770"/>
            <a:ext cx="12192000" cy="609219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rPr lang="en-US" altLang="zh-CN"/>
              <a:t>neo4j_test.py</a:t>
            </a:r>
            <a:r>
              <a:t>执行</a:t>
            </a:r>
            <a:r>
              <a:t>流程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080" y="1520190"/>
            <a:ext cx="7453630" cy="292163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1295" y="807720"/>
            <a:ext cx="3249295" cy="573151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t>特殊</a:t>
            </a:r>
            <a:r>
              <a:t>情况</a:t>
            </a:r>
          </a:p>
        </p:txBody>
      </p:sp>
      <p:sp>
        <p:nvSpPr>
          <p:cNvPr id="6" name="椭圆 5"/>
          <p:cNvSpPr/>
          <p:nvPr/>
        </p:nvSpPr>
        <p:spPr>
          <a:xfrm>
            <a:off x="807720" y="2124075"/>
            <a:ext cx="1450975" cy="914400"/>
          </a:xfrm>
          <a:prstGeom prst="ellipse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m:Account</a:t>
            </a:r>
            <a:endParaRPr lang="en-US" altLang="zh-CN" sz="1400"/>
          </a:p>
        </p:txBody>
      </p:sp>
      <p:sp>
        <p:nvSpPr>
          <p:cNvPr id="9" name="椭圆 8"/>
          <p:cNvSpPr/>
          <p:nvPr/>
        </p:nvSpPr>
        <p:spPr>
          <a:xfrm>
            <a:off x="4429760" y="2124075"/>
            <a:ext cx="1376680" cy="9144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n1</a:t>
            </a:r>
            <a:endParaRPr lang="en-US" altLang="zh-CN"/>
          </a:p>
        </p:txBody>
      </p:sp>
      <p:sp>
        <p:nvSpPr>
          <p:cNvPr id="11" name="椭圆 10"/>
          <p:cNvSpPr/>
          <p:nvPr/>
        </p:nvSpPr>
        <p:spPr>
          <a:xfrm>
            <a:off x="7843520" y="2124075"/>
            <a:ext cx="1450975" cy="9144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n:Loan</a:t>
            </a:r>
            <a:endParaRPr lang="en-US" altLang="zh-CN"/>
          </a:p>
        </p:txBody>
      </p:sp>
      <p:cxnSp>
        <p:nvCxnSpPr>
          <p:cNvPr id="12" name="直接箭头连接符 11"/>
          <p:cNvCxnSpPr>
            <a:stCxn id="6" idx="6"/>
            <a:endCxn id="9" idx="2"/>
          </p:cNvCxnSpPr>
          <p:nvPr/>
        </p:nvCxnSpPr>
        <p:spPr>
          <a:xfrm>
            <a:off x="2258695" y="2581275"/>
            <a:ext cx="2171065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5806440" y="2581275"/>
            <a:ext cx="2037080" cy="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3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椭圆 14"/>
          <p:cNvSpPr/>
          <p:nvPr/>
        </p:nvSpPr>
        <p:spPr>
          <a:xfrm>
            <a:off x="4429760" y="3801110"/>
            <a:ext cx="1376680" cy="9144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n3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828290" y="777875"/>
            <a:ext cx="8787765" cy="10623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VIEW:</a:t>
            </a:r>
            <a:endParaRPr lang="en-US" altLang="zh-CN"/>
          </a:p>
          <a:p>
            <a:r>
              <a:rPr lang="en-US" altLang="zh-CN"/>
              <a:t>MATCH </a:t>
            </a:r>
            <a:r>
              <a:rPr lang="zh-CN" altLang="en-US"/>
              <a:t>(n:Account)-[r1*..2]-&gt;(m:Loan) where all(rel in r1 where rel.is_view is null) with n,m CREATE (n)-[r:ACCOUNT_LOAN{is_view:true}]-&gt;(m)</a:t>
            </a:r>
            <a:endParaRPr lang="zh-CN" altLang="en-US"/>
          </a:p>
        </p:txBody>
      </p:sp>
      <p:cxnSp>
        <p:nvCxnSpPr>
          <p:cNvPr id="22" name="直接箭头连接符 21"/>
          <p:cNvCxnSpPr>
            <a:stCxn id="15" idx="6"/>
            <a:endCxn id="11" idx="2"/>
          </p:cNvCxnSpPr>
          <p:nvPr/>
        </p:nvCxnSpPr>
        <p:spPr>
          <a:xfrm flipV="1">
            <a:off x="5806440" y="2581275"/>
            <a:ext cx="2037080" cy="1677035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6" idx="6"/>
            <a:endCxn id="15" idx="2"/>
          </p:cNvCxnSpPr>
          <p:nvPr/>
        </p:nvCxnSpPr>
        <p:spPr>
          <a:xfrm>
            <a:off x="2258695" y="2581275"/>
            <a:ext cx="2171065" cy="1677035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6" idx="7"/>
            <a:endCxn id="9" idx="1"/>
          </p:cNvCxnSpPr>
          <p:nvPr/>
        </p:nvCxnSpPr>
        <p:spPr>
          <a:xfrm>
            <a:off x="2045970" y="2258060"/>
            <a:ext cx="2585085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575945" y="4822190"/>
            <a:ext cx="10222230" cy="1235075"/>
          </a:xfrm>
          <a:prstGeom prst="rect">
            <a:avLst/>
          </a:prstGeom>
        </p:spPr>
        <p:txBody>
          <a:bodyPr>
            <a:noAutofit/>
          </a:bodyPr>
          <a:p>
            <a:pPr indent="0" fontAlgn="auto">
              <a:lnSpc>
                <a:spcPct val="150000"/>
              </a:lnSpc>
            </a:pPr>
            <a:r>
              <a:rPr lang="en-US" altLang="zh-CN" b="0">
                <a:solidFill>
                  <a:schemeClr val="tx1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optional match (n:Account)</a:t>
            </a:r>
            <a:r>
              <a:rPr lang="en-US" altLang="zh-CN" b="0">
                <a:solidFill>
                  <a:srgbClr val="FF0000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-[ANONR2*1]-&gt;</a:t>
            </a:r>
            <a:r>
              <a:rPr lang="en-US" altLang="zh-CN" b="0">
                <a:solidFill>
                  <a:srgbClr val="66ADFF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()-[view_edge]-&gt;()</a:t>
            </a:r>
            <a:r>
              <a:rPr lang="en-US" altLang="zh-CN" b="0">
                <a:solidFill>
                  <a:srgbClr val="FF0000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-[ANONR3*0]</a:t>
            </a:r>
            <a:r>
              <a:rPr lang="en-US" altLang="zh-CN" b="0">
                <a:solidFill>
                  <a:schemeClr val="tx1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-&gt;(m:Loan) WHERE ALL(rel IN ANONR2 WHERE rel.is_view is null)  AND view_edge.is_view is null  AND ALL(rel IN ANONR3 WHERE rel.is_view is null)  </a:t>
            </a:r>
            <a:r>
              <a:rPr lang="en-US" altLang="zh-CN" b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with n,m</a:t>
            </a:r>
            <a:r>
              <a:rPr lang="en-US" altLang="zh-CN" b="0">
                <a:solidFill>
                  <a:schemeClr val="tx1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,view_edge CREATE (n)-[r:ACCOUNT_LOAN{is_view:true}]-&gt;(m)</a:t>
            </a:r>
            <a:endParaRPr lang="en-US" altLang="zh-CN" b="0">
              <a:solidFill>
                <a:schemeClr val="tx1"/>
              </a:solidFill>
              <a:latin typeface="Times New Roman" panose="02020603050405020304" pitchFamily="18" charset="0"/>
              <a:ea typeface="Consolas" panose="020B0609020204030204"/>
              <a:cs typeface="Times New Roman" panose="02020603050405020304" pitchFamily="18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057265" y="221297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>
                    <a:lumMod val="60000"/>
                    <a:lumOff val="40000"/>
                  </a:schemeClr>
                </a:solidFill>
              </a:rPr>
              <a:t>view_edge</a:t>
            </a:r>
            <a:endParaRPr lang="en-US" altLang="zh-CN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956560" y="18897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r1</a:t>
            </a:r>
            <a:endParaRPr lang="en-US" altLang="zh-CN"/>
          </a:p>
        </p:txBody>
      </p:sp>
      <p:sp>
        <p:nvSpPr>
          <p:cNvPr id="28" name="文本框 27"/>
          <p:cNvSpPr txBox="1"/>
          <p:nvPr/>
        </p:nvSpPr>
        <p:spPr>
          <a:xfrm>
            <a:off x="2643505" y="22580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r2</a:t>
            </a:r>
            <a:endParaRPr lang="en-US" altLang="zh-CN"/>
          </a:p>
        </p:txBody>
      </p:sp>
      <p:cxnSp>
        <p:nvCxnSpPr>
          <p:cNvPr id="30" name="曲线连接符 29"/>
          <p:cNvCxnSpPr>
            <a:stCxn id="6" idx="0"/>
            <a:endCxn id="11" idx="0"/>
          </p:cNvCxnSpPr>
          <p:nvPr/>
        </p:nvCxnSpPr>
        <p:spPr>
          <a:xfrm rot="16200000" flipH="1">
            <a:off x="5051425" y="-1393825"/>
            <a:ext cx="3175" cy="7035800"/>
          </a:xfrm>
          <a:prstGeom prst="curvedConnector3">
            <a:avLst>
              <a:gd name="adj1" fmla="val -7450000"/>
            </a:avLst>
          </a:prstGeom>
          <a:ln w="31750">
            <a:gradFill>
              <a:gsLst>
                <a:gs pos="0">
                  <a:schemeClr val="accent6">
                    <a:hueOff val="-4200000"/>
                  </a:schemeClr>
                </a:gs>
                <a:gs pos="100000">
                  <a:schemeClr val="accent6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2" name="肘形连接符 31"/>
          <p:cNvCxnSpPr>
            <a:stCxn id="6" idx="0"/>
            <a:endCxn id="11" idx="0"/>
          </p:cNvCxnSpPr>
          <p:nvPr/>
        </p:nvCxnSpPr>
        <p:spPr>
          <a:xfrm rot="16200000" flipH="1">
            <a:off x="5051425" y="-1393825"/>
            <a:ext cx="3175" cy="7035800"/>
          </a:xfrm>
          <a:prstGeom prst="bentConnector3">
            <a:avLst>
              <a:gd name="adj1" fmla="val -7450000"/>
            </a:avLst>
          </a:prstGeom>
          <a:ln w="31750">
            <a:gradFill>
              <a:gsLst>
                <a:gs pos="0">
                  <a:schemeClr val="accent6">
                    <a:hueOff val="-4200000"/>
                  </a:schemeClr>
                </a:gs>
                <a:gs pos="100000">
                  <a:schemeClr val="accent6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t>特殊</a:t>
            </a:r>
            <a:r>
              <a:t>情况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828290" y="777875"/>
            <a:ext cx="8787765" cy="10623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VIEW:</a:t>
            </a:r>
            <a:endParaRPr lang="en-US" altLang="zh-CN"/>
          </a:p>
          <a:p>
            <a:r>
              <a:rPr lang="en-US" altLang="zh-CN"/>
              <a:t>MATCH </a:t>
            </a:r>
            <a:r>
              <a:rPr lang="zh-CN" altLang="en-US"/>
              <a:t>(n:Account)-[r1*..2]-&gt;(m:Loan) where all(rel in r1 where rel.is_view is null) with n,m CREATE (n)-[r:ACCOUNT_LOAN{is_view:true}]-&gt;(m)</a:t>
            </a:r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657860" y="4715510"/>
            <a:ext cx="10222230" cy="1235075"/>
          </a:xfrm>
          <a:prstGeom prst="rect">
            <a:avLst/>
          </a:prstGeom>
        </p:spPr>
        <p:txBody>
          <a:bodyPr>
            <a:noAutofit/>
          </a:bodyPr>
          <a:p>
            <a:pPr indent="0" fontAlgn="auto">
              <a:lnSpc>
                <a:spcPct val="150000"/>
              </a:lnSpc>
            </a:pPr>
            <a:r>
              <a:rPr lang="en-US" altLang="zh-CN" b="0">
                <a:solidFill>
                  <a:schemeClr val="tx1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optional match (n:Account)</a:t>
            </a:r>
            <a:r>
              <a:rPr lang="en-US" altLang="zh-CN" b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-[ANONR2*1]-&gt;</a:t>
            </a:r>
            <a:r>
              <a:rPr lang="en-US" altLang="zh-CN" b="0">
                <a:solidFill>
                  <a:srgbClr val="00B0F0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()-[view_edge]-&gt;()</a:t>
            </a:r>
            <a:r>
              <a:rPr lang="en-US" altLang="zh-CN" b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-[ANONR3*0]</a:t>
            </a:r>
            <a:r>
              <a:rPr lang="en-US" altLang="zh-CN" b="0">
                <a:solidFill>
                  <a:schemeClr val="tx1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-&gt;(m:Loan) WHERE ALL(rel IN ANONR2 WHERE rel.is_view is null)  AND view_edge.is_view is null  AND ALL(rel IN ANONR3 WHERE rel.is_view is null)  </a:t>
            </a:r>
            <a:r>
              <a:rPr lang="en-US" altLang="zh-CN" b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with n,m</a:t>
            </a:r>
            <a:r>
              <a:rPr lang="en-US" altLang="zh-CN" b="0">
                <a:solidFill>
                  <a:schemeClr val="tx1"/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,view_edge optional match (n)-[r:ACCOUNT_LOAN{is_view:true}]-&gt;(m) with </a:t>
            </a:r>
            <a:r>
              <a:rPr lang="en-US" altLang="zh-CN" b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ea typeface="Consolas" panose="020B0609020204030204"/>
                <a:cs typeface="Times New Roman" panose="02020603050405020304" pitchFamily="18" charset="0"/>
              </a:rPr>
              <a:t>collect(r) as views, n,m,view_edge  delete views[0]</a:t>
            </a:r>
            <a:endParaRPr lang="en-US" altLang="zh-CN" b="0">
              <a:solidFill>
                <a:schemeClr val="accent3">
                  <a:lumMod val="60000"/>
                  <a:lumOff val="40000"/>
                </a:schemeClr>
              </a:solidFill>
              <a:latin typeface="Times New Roman" panose="02020603050405020304" pitchFamily="18" charset="0"/>
              <a:ea typeface="Consolas" panose="020B0609020204030204"/>
              <a:cs typeface="Times New Roman" panose="02020603050405020304" pitchFamily="18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1619250" y="2080260"/>
            <a:ext cx="1450975" cy="914400"/>
          </a:xfrm>
          <a:prstGeom prst="ellipse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400"/>
              <a:t>m:Account</a:t>
            </a:r>
            <a:endParaRPr lang="en-US" altLang="zh-CN" sz="1400"/>
          </a:p>
        </p:txBody>
      </p:sp>
      <p:sp>
        <p:nvSpPr>
          <p:cNvPr id="31" name="椭圆 30"/>
          <p:cNvSpPr/>
          <p:nvPr/>
        </p:nvSpPr>
        <p:spPr>
          <a:xfrm>
            <a:off x="5241290" y="2080260"/>
            <a:ext cx="1376680" cy="9144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n1</a:t>
            </a:r>
            <a:endParaRPr lang="en-US" altLang="zh-CN"/>
          </a:p>
        </p:txBody>
      </p:sp>
      <p:sp>
        <p:nvSpPr>
          <p:cNvPr id="33" name="椭圆 32"/>
          <p:cNvSpPr/>
          <p:nvPr/>
        </p:nvSpPr>
        <p:spPr>
          <a:xfrm>
            <a:off x="8655050" y="2080260"/>
            <a:ext cx="1450975" cy="9144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n:Loan</a:t>
            </a:r>
            <a:endParaRPr lang="en-US" altLang="zh-CN"/>
          </a:p>
        </p:txBody>
      </p:sp>
      <p:cxnSp>
        <p:nvCxnSpPr>
          <p:cNvPr id="34" name="直接箭头连接符 33"/>
          <p:cNvCxnSpPr>
            <a:stCxn id="29" idx="6"/>
            <a:endCxn id="31" idx="2"/>
          </p:cNvCxnSpPr>
          <p:nvPr/>
        </p:nvCxnSpPr>
        <p:spPr>
          <a:xfrm>
            <a:off x="3070225" y="2537460"/>
            <a:ext cx="2171065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>
            <a:off x="6617970" y="2537460"/>
            <a:ext cx="2037080" cy="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3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endCxn id="33" idx="2"/>
          </p:cNvCxnSpPr>
          <p:nvPr/>
        </p:nvCxnSpPr>
        <p:spPr>
          <a:xfrm flipV="1">
            <a:off x="6617970" y="2537460"/>
            <a:ext cx="2037080" cy="1677035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9" idx="6"/>
          </p:cNvCxnSpPr>
          <p:nvPr/>
        </p:nvCxnSpPr>
        <p:spPr>
          <a:xfrm>
            <a:off x="3070225" y="2537460"/>
            <a:ext cx="2171065" cy="1677035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29" idx="7"/>
            <a:endCxn id="31" idx="1"/>
          </p:cNvCxnSpPr>
          <p:nvPr/>
        </p:nvCxnSpPr>
        <p:spPr>
          <a:xfrm>
            <a:off x="2857500" y="2214245"/>
            <a:ext cx="2585085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6868795" y="216916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>
                    <a:lumMod val="60000"/>
                    <a:lumOff val="40000"/>
                  </a:schemeClr>
                </a:solidFill>
              </a:rPr>
              <a:t>view_edge</a:t>
            </a:r>
            <a:endParaRPr lang="en-US" altLang="zh-CN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3768090" y="18459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r1</a:t>
            </a:r>
            <a:endParaRPr lang="en-US" altLang="zh-CN"/>
          </a:p>
        </p:txBody>
      </p:sp>
      <p:sp>
        <p:nvSpPr>
          <p:cNvPr id="41" name="文本框 40"/>
          <p:cNvSpPr txBox="1"/>
          <p:nvPr/>
        </p:nvSpPr>
        <p:spPr>
          <a:xfrm>
            <a:off x="3455035" y="221424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r2</a:t>
            </a:r>
            <a:endParaRPr lang="en-US" altLang="zh-CN"/>
          </a:p>
        </p:txBody>
      </p:sp>
      <p:cxnSp>
        <p:nvCxnSpPr>
          <p:cNvPr id="42" name="曲线连接符 41"/>
          <p:cNvCxnSpPr>
            <a:stCxn id="29" idx="0"/>
            <a:endCxn id="33" idx="0"/>
          </p:cNvCxnSpPr>
          <p:nvPr/>
        </p:nvCxnSpPr>
        <p:spPr>
          <a:xfrm rot="16200000" flipH="1">
            <a:off x="5862955" y="-1437640"/>
            <a:ext cx="3175" cy="7035800"/>
          </a:xfrm>
          <a:prstGeom prst="curvedConnector3">
            <a:avLst>
              <a:gd name="adj1" fmla="val -7450000"/>
            </a:avLst>
          </a:prstGeom>
          <a:ln w="31750">
            <a:gradFill>
              <a:gsLst>
                <a:gs pos="0">
                  <a:schemeClr val="accent6">
                    <a:hueOff val="-4200000"/>
                  </a:schemeClr>
                </a:gs>
                <a:gs pos="100000">
                  <a:schemeClr val="accent6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3" name="肘形连接符 42"/>
          <p:cNvCxnSpPr>
            <a:stCxn id="29" idx="0"/>
            <a:endCxn id="33" idx="0"/>
          </p:cNvCxnSpPr>
          <p:nvPr/>
        </p:nvCxnSpPr>
        <p:spPr>
          <a:xfrm rot="16200000" flipH="1">
            <a:off x="5862955" y="-1437640"/>
            <a:ext cx="3175" cy="7035800"/>
          </a:xfrm>
          <a:prstGeom prst="bentConnector3">
            <a:avLst>
              <a:gd name="adj1" fmla="val -7450000"/>
            </a:avLst>
          </a:prstGeom>
          <a:ln w="31750" cap="rnd">
            <a:solidFill>
              <a:schemeClr val="accent6"/>
            </a:solidFill>
            <a:prstDash val="sysDot"/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4" name="椭圆 43"/>
          <p:cNvSpPr/>
          <p:nvPr/>
        </p:nvSpPr>
        <p:spPr>
          <a:xfrm>
            <a:off x="5241290" y="3757295"/>
            <a:ext cx="1376680" cy="914400"/>
          </a:xfrm>
          <a:prstGeom prst="ellipse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n3</a:t>
            </a:r>
            <a:endParaRPr lang="en-US" altLang="zh-C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t>修改</a:t>
            </a:r>
            <a:r>
              <a:t>维护语句</a:t>
            </a: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161290" y="1494790"/>
          <a:ext cx="11897995" cy="5278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7975"/>
                <a:gridCol w="4097020"/>
                <a:gridCol w="3683000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</a:t>
                      </a:r>
                      <a:r>
                        <a:rPr lang="zh-CN" altLang="en-US"/>
                        <a:t>无法维护上述</a:t>
                      </a:r>
                      <a:r>
                        <a:rPr lang="zh-CN" altLang="en-US"/>
                        <a:t>特殊情况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可以解决上述情况，但无法传递</a:t>
                      </a:r>
                      <a:r>
                        <a:rPr lang="en-US" altLang="zh-CN"/>
                        <a:t>view_edge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可以解决上述情况并传递</a:t>
                      </a:r>
                      <a:r>
                        <a:rPr lang="en-US" altLang="zh-CN"/>
                        <a:t>view_edge</a:t>
                      </a:r>
                      <a:endParaRPr lang="en-US" altLang="zh-CN"/>
                    </a:p>
                  </a:txBody>
                  <a:tcPr/>
                </a:tc>
              </a:tr>
              <a:tr h="35052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optional match (n:Account)</a:t>
                      </a:r>
                      <a:r>
                        <a:rPr lang="en-US" altLang="zh-CN" sz="160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-[ANONR2*1]-&gt;()-[view_edge]-&gt;()-[ANONR3*0]</a:t>
                      </a:r>
                      <a:r>
                        <a:rPr lang="en-US" altLang="zh-CN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-&gt;(m:Loan) WHERE ALL(rel IN ANONR2 WHERE rel.is_view is null)  AND view_edge.is_view is null  AND ALL(rel IN ANONR3 WHERE rel.is_view is null)  </a:t>
                      </a:r>
                      <a:r>
                        <a:rPr lang="en-US" altLang="zh-CN" sz="160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with n,m,view_edge</a:t>
                      </a:r>
                      <a:r>
                        <a:rPr lang="en-US" altLang="zh-CN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 </a:t>
                      </a:r>
                      <a:endParaRPr lang="en-US" altLang="zh-CN" sz="16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Consolas" panose="020B0609020204030204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optional match (n)-    [r:ACCOUNT_LOAN{is_view:true}]-&gt;(m) </a:t>
                      </a:r>
                      <a:r>
                        <a:rPr lang="en-US" altLang="zh-CN" sz="160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with collect(r) as views, n,m,view_edge  delete views[0]</a:t>
                      </a:r>
                      <a:endParaRPr lang="en-US" altLang="zh-CN" sz="1600" b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Times New Roman" panose="02020603050405020304" pitchFamily="18" charset="0"/>
                        <a:ea typeface="Consolas" panose="020B0609020204030204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endParaRPr lang="en-US" altLang="zh-CN" sz="1600" b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Times New Roman" panose="02020603050405020304" pitchFamily="18" charset="0"/>
                        <a:ea typeface="Consolas" panose="020B0609020204030204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optional match (n:Account)</a:t>
                      </a:r>
                      <a:r>
                        <a:rPr lang="en-US" altLang="zh-CN" sz="1600">
                          <a:solidFill>
                            <a:schemeClr val="bg2"/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-[ANONR2*1]-&gt;()-[view_edge]-&gt;()-[ANONR3*0]</a:t>
                      </a:r>
                      <a:r>
                        <a:rPr lang="en-US" altLang="zh-CN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-&gt;(m:Loan) WHERE ALL(rel IN ANONR2 WHERE rel.is_view is null)  AND view_edge.is_view is null  AND ALL(rel IN ANONR3 WHERE rel.is_view is null) </a:t>
                      </a:r>
                      <a:r>
                        <a:rPr lang="en-US" altLang="zh-CN" sz="160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with n,m,count(*) as num </a:t>
                      </a:r>
                      <a:endParaRPr lang="en-US" altLang="zh-CN" sz="160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ea typeface="Consolas" panose="020B0609020204030204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match (n)-[r:ACCOUNT_LOAN{is_view:true}]-&gt;(m) </a:t>
                      </a:r>
                      <a:r>
                        <a:rPr lang="en-US" altLang="zh-CN" sz="160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with num,collect(r) as views </a:t>
                      </a:r>
                      <a:endParaRPr lang="en-US" altLang="zh-CN" sz="160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Times New Roman" panose="02020603050405020304" pitchFamily="18" charset="0"/>
                        <a:ea typeface="Consolas" panose="020B0609020204030204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60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UNWIND range(0,num-1) AS i delete views[i]</a:t>
                      </a:r>
                      <a:endParaRPr lang="en-US" altLang="zh-CN" sz="160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Times New Roman" panose="02020603050405020304" pitchFamily="18" charset="0"/>
                        <a:ea typeface="Consolas" panose="020B0609020204030204"/>
                        <a:cs typeface="Times New Roman" panose="02020603050405020304" pitchFamily="18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optional match (n:Account)-[ANONR2*1]-&gt;()-[view_edge]-&gt;()-[ANONR3*0]-&gt;(m:Loan) WHERE ALL(rel IN ANONR2 WHERE rel.is_view is null)  AND view_edge.is_view is null  AND ALL(rel IN ANONR3 WHERE rel.is_view is null)  </a:t>
                      </a:r>
                      <a:r>
                        <a:rPr lang="zh-CN" altLang="en-US" sz="160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 n,m,collect(view_edge) as view_edges with n,m,size(view_edges) as num,view_edges</a:t>
                      </a:r>
                      <a:r>
                        <a:rPr lang="zh-CN" altLang="en-US" sz="16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optional match (n)-[r:ACCOUNT_LOAN{is_view:true}]-&gt;(m) </a:t>
                      </a:r>
                      <a:r>
                        <a:rPr lang="zh-CN" altLang="en-US" sz="160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with collect(r) as views, n,m,num,view_edges UNWIND range(0,num-1) as i delete views[i]</a:t>
                      </a:r>
                      <a:endParaRPr lang="zh-CN" altLang="en-US" sz="160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11328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 b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</a:rPr>
                        <a:t>维护</a:t>
                      </a:r>
                      <a:r>
                        <a:rPr lang="zh-CN" altLang="en-US" sz="1600" b="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</a:rPr>
                        <a:t>加速比</a:t>
                      </a:r>
                      <a:endParaRPr lang="zh-CN" altLang="en-US" sz="1600" b="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Times New Roman" panose="02020603050405020304" pitchFamily="18" charset="0"/>
                        <a:ea typeface="Consolas" panose="020B0609020204030204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ea typeface="Consolas" panose="020B0609020204030204"/>
                          <a:cs typeface="Times New Roman" panose="02020603050405020304" pitchFamily="18" charset="0"/>
                          <a:sym typeface="+mn-ea"/>
                        </a:rPr>
                        <a:t>0.2</a:t>
                      </a:r>
                      <a:endParaRPr lang="en-US" altLang="zh-CN" sz="240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Times New Roman" panose="02020603050405020304" pitchFamily="18" charset="0"/>
                        <a:ea typeface="Consolas" panose="020B0609020204030204"/>
                        <a:cs typeface="Times New Roman" panose="02020603050405020304" pitchFamily="18" charset="0"/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2400">
                          <a:solidFill>
                            <a:schemeClr val="accent3">
                              <a:lumMod val="60000"/>
                              <a:lumOff val="40000"/>
                            </a:schemeClr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0.6</a:t>
                      </a:r>
                      <a:endParaRPr lang="en-US" altLang="zh-CN" sz="2400">
                        <a:solidFill>
                          <a:schemeClr val="accent3">
                            <a:lumMod val="60000"/>
                            <a:lumOff val="40000"/>
                          </a:schemeClr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rPr lang="en-US" altLang="zh-CN"/>
              <a:t>snb_result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66040" y="778510"/>
          <a:ext cx="12030710" cy="6226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4450"/>
                <a:gridCol w="1343660"/>
                <a:gridCol w="1286510"/>
                <a:gridCol w="1433830"/>
                <a:gridCol w="1393190"/>
                <a:gridCol w="1449070"/>
              </a:tblGrid>
              <a:tr h="7023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snb</a:t>
                      </a:r>
                      <a:r>
                        <a:rPr lang="zh-CN" altLang="en-US"/>
                        <a:t>测试案例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无优化查询时间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视图优化时间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优化后查询时间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加速比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记录条数</a:t>
                      </a:r>
                      <a:endParaRPr lang="zh-CN" altLang="en-US"/>
                    </a:p>
                  </a:txBody>
                  <a:tcPr/>
                </a:tc>
              </a:tr>
              <a:tr h="9696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"match (n0:Comment)-[r1:replyOf*..]-&gt;(n1:Post) </a:t>
                      </a:r>
                      <a:r>
                        <a:rPr lang="zh-CN" altLang="en-US" sz="1200">
                          <a:sym typeface="+mn-ea"/>
                        </a:rPr>
                        <a:t>match (n1)&lt;-[r2:replyOf*..]-(n2:Comment) where id(n0)&lt;&gt;id(n2) return count(n1)"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41.16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0.01434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21.95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1.8749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25941136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</a:tr>
              <a:tr h="7537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"match (n0:Place{name:$placeName})&lt;-[r1:isPartOf]-(n1:Place) </a:t>
                      </a:r>
                      <a:r>
                        <a:rPr lang="zh-CN" altLang="en-US" sz="1200">
                          <a:sym typeface="+mn-ea"/>
                        </a:rPr>
                        <a:t>match (n0)&lt;-[r2*2]-(n2:Comment) return count(n2)"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148.63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0.01269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39.10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3.8012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57428000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</a:tr>
              <a:tr h="5156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"match (n0:Place)&lt;-[r1:personIsLocatedIn]-(n1:Person)</a:t>
                      </a:r>
                      <a:r>
                        <a:rPr lang="zh-CN" altLang="en-US" sz="1200">
                          <a:sym typeface="+mn-ea"/>
                        </a:rPr>
                        <a:t>match (n1)-[r2]-&gt;(n2)-[r3]-&gt;(n3:Place) return count(n3)"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6.8932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0.01371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1.5636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4.4085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2410213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</a:tr>
              <a:tr h="5480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400"/>
                        <a:t>"match (n0:Place)&lt;-[r1*2]-(n1:Comment)</a:t>
                      </a:r>
                      <a:r>
                        <a:rPr lang="en-US" altLang="zh-CN" sz="1400"/>
                        <a:t> </a:t>
                      </a:r>
                      <a:r>
                        <a:rPr lang="zh-CN" altLang="en-US" sz="1400">
                          <a:sym typeface="+mn-ea"/>
                        </a:rPr>
                        <a:t>match (n1)-[r2:replyOf*..]-&gt;(n2:Post) return count(n2)"</a:t>
                      </a:r>
                      <a:endParaRPr lang="zh-CN" altLang="en-US" sz="14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21.0974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0.0126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7.1132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2.9659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6156507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</a:tr>
              <a:tr h="64643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"match (n0:Place{name:$placeName})&lt;-[r1]-(n1)&lt;-[r2]-(n2:Person)</a:t>
                      </a:r>
                      <a:r>
                        <a:rPr lang="zh-CN" altLang="en-US" sz="1200">
                          <a:sym typeface="+mn-ea"/>
                        </a:rPr>
                        <a:t>match (n0)&lt;-[r3*2]-(n3:Comment) return count(n3)"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140.6364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0.0095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132.9128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1.05818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171747840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</a:tr>
              <a:tr h="47942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"match (n0:Tag)&lt;-[r1:hasInterest]-(n1:Person)</a:t>
                      </a:r>
                      <a:r>
                        <a:rPr lang="en-US" altLang="zh-CN" sz="1200"/>
                        <a:t> </a:t>
                      </a:r>
                      <a:r>
                        <a:rPr lang="zh-CN" altLang="en-US" sz="1200">
                          <a:sym typeface="+mn-ea"/>
                        </a:rPr>
                        <a:t>match (n1)-[r2]-&gt;(n2)-[r3]-&gt;(n3:Place) where n0.hasType&gt;$tagType return count(n3)"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29.2848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0.0132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21.6334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1.3536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41324343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</a:tr>
              <a:tr h="64643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"match (n0:Comment)-[r1:replyOf*..]-&gt;(n1:Post)</a:t>
                      </a:r>
                      <a:r>
                        <a:rPr lang="zh-CN" altLang="en-US" sz="1200">
                          <a:sym typeface="+mn-ea"/>
                        </a:rPr>
                        <a:t>match (n1)-[r2:postHasCreator]-&gt;(n2:Person)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>
                          <a:sym typeface="+mn-ea"/>
                        </a:rPr>
                        <a:t>match (n2)-[r3]-&gt;(n3)-[r4]-&gt;(n4:Place) where n0.creationDate&lt;$creationDate return count(n4)"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70.9546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0.0090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55.9256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1.2687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100784775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rPr lang="en-US" altLang="zh-CN"/>
              <a:t>snb_result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66040" y="778510"/>
          <a:ext cx="12030710" cy="6226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4450"/>
                <a:gridCol w="1343660"/>
                <a:gridCol w="1286510"/>
                <a:gridCol w="1433830"/>
                <a:gridCol w="1393190"/>
                <a:gridCol w="1449070"/>
              </a:tblGrid>
              <a:tr h="7023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snb</a:t>
                      </a:r>
                      <a:r>
                        <a:rPr lang="zh-CN" altLang="en-US"/>
                        <a:t>测试案例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无优化查询时间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视图优化时间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优化后查询时间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加速比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记录条数</a:t>
                      </a:r>
                      <a:endParaRPr lang="zh-CN" altLang="en-US"/>
                    </a:p>
                  </a:txBody>
                  <a:tcPr/>
                </a:tc>
              </a:tr>
              <a:tr h="9696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</a:t>
                      </a:r>
                      <a:r>
                        <a:rPr lang="zh-CN" altLang="en-US" sz="1200">
                          <a:sym typeface="+mn-ea"/>
                        </a:rPr>
                        <a:t>CREATE (p1)-[:knows {creationDate: $creationDate, weight:$weight}]-&gt;(p2)"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CH (p1:Person {id: $person1Id}), (p2:Person {id: $person2Id})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0.017264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0.0293025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0.5891704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"result": "[]",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"time": 493,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"add_nodes": 0,        "delete_nodes":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"add_rel": 2,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"delete_rel": 0</a:t>
                      </a:r>
                      <a:endParaRPr lang="zh-CN" altLang="en-US" sz="1200"/>
                    </a:p>
                  </a:txBody>
                  <a:tcPr/>
                </a:tc>
              </a:tr>
              <a:tr h="7537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"MATCH (n:Person {id: $personId})-[r:likes]-&gt;(m:Comment {id: $commentId})</a:t>
                      </a:r>
                      <a:r>
                        <a:rPr lang="zh-CN" altLang="en-US" sz="1200">
                          <a:sym typeface="+mn-ea"/>
                        </a:rPr>
                        <a:t>DELETE r"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0.007158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0.0137033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0.5224040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"result": "[]",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"time": 613,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"add_nodes":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"delete_nodes":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"add_rel":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"delete_rel": 2</a:t>
                      </a:r>
                      <a:endParaRPr lang="zh-CN" altLang="en-US" sz="1200"/>
                    </a:p>
                  </a:txBody>
                  <a:tcPr/>
                </a:tc>
              </a:tr>
              <a:tr h="5156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"MATCH (n:Post {id: $postId})</a:t>
                      </a:r>
                      <a:r>
                        <a:rPr lang="en-US" altLang="zh-CN" sz="1200"/>
                        <a:t> </a:t>
                      </a:r>
                      <a:r>
                        <a:rPr lang="zh-CN" altLang="en-US" sz="1200">
                          <a:sym typeface="+mn-ea"/>
                        </a:rPr>
                        <a:t>DETACH DELETE n"</a:t>
                      </a:r>
                      <a:endParaRPr lang="zh-CN" altLang="en-US" sz="1200"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zh-CN" altLang="en-US" sz="12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0.01282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0.0158288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0.8099682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"result": "[]",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"time": 1092,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"add_nodes": 0,        "delete_nodes": 1,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"add_rel":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"delete_rel": 26</a:t>
                      </a:r>
                      <a:endParaRPr lang="zh-CN" altLang="en-US" sz="12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rPr lang="en-US" altLang="zh-CN"/>
              <a:t>snb_result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graphicFrame>
        <p:nvGraphicFramePr>
          <p:cNvPr id="6" name="图表 5"/>
          <p:cNvGraphicFramePr/>
          <p:nvPr/>
        </p:nvGraphicFramePr>
        <p:xfrm>
          <a:off x="2675890" y="1449070"/>
          <a:ext cx="6839585" cy="3959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rPr lang="en-US" altLang="zh-CN"/>
              <a:t>snb_result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66040" y="778510"/>
          <a:ext cx="12030710" cy="6226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4450"/>
                <a:gridCol w="1343660"/>
                <a:gridCol w="1286510"/>
                <a:gridCol w="1433830"/>
                <a:gridCol w="1393190"/>
                <a:gridCol w="1449070"/>
              </a:tblGrid>
              <a:tr h="7023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finbench</a:t>
                      </a:r>
                      <a:r>
                        <a:rPr lang="zh-CN" altLang="en-US"/>
                        <a:t>测试案例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无优化查询时间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视图优化时间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优化后查询时间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加速比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记录条数</a:t>
                      </a:r>
                      <a:endParaRPr lang="zh-CN" altLang="en-US"/>
                    </a:p>
                  </a:txBody>
                  <a:tcPr/>
                </a:tc>
              </a:tr>
              <a:tr h="9696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"match (n0:Comment)-[r1:replyOf*..]-&gt;(n1:Post) </a:t>
                      </a:r>
                      <a:r>
                        <a:rPr lang="zh-CN" altLang="en-US" sz="1200">
                          <a:sym typeface="+mn-ea"/>
                        </a:rPr>
                        <a:t>match (n1)&lt;-[r2:match (n0:Person)-[r1*2]-&gt;(n1:Company)</a:t>
                      </a:r>
                      <a:endParaRPr lang="zh-CN" altLang="en-US" sz="12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zh-CN" altLang="en-US" sz="1200">
                          <a:sym typeface="+mn-ea"/>
                        </a:rPr>
                        <a:t>match (n1)&lt;-[r2*2]-(n2:Person) where id(n0)&lt;&gt;id(n2) return count(n1)</a:t>
                      </a:r>
                      <a:endParaRPr lang="zh-CN" altLang="en-US" sz="12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47.3038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0.0090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27.6256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1.7123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3676</a:t>
                      </a:r>
                      <a:endParaRPr lang="zh-CN" altLang="en-US" sz="1800"/>
                    </a:p>
                  </a:txBody>
                  <a:tcPr/>
                </a:tc>
              </a:tr>
              <a:tr h="7537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 (n0:Company)-[r1]-&gt;(n1)-[r2]-&gt;(n2:Loan)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match (n2)&lt;-[r3:repay]-(n3:Account) return count(n3)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33.0216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0.0103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10.0136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3.2976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3614007</a:t>
                      </a:r>
                      <a:endParaRPr lang="zh-CN" altLang="en-US" sz="1800"/>
                    </a:p>
                  </a:txBody>
                  <a:tcPr/>
                </a:tc>
              </a:tr>
              <a:tr h="51562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 (n0:Person)-[r1*2]-&gt;(n1:Company)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match (n0)-[r2:own]-&gt;(n2:Account) return count(n1)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26.7836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0.0099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6.064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4.4168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5151969</a:t>
                      </a:r>
                      <a:endParaRPr lang="zh-CN" altLang="en-US" sz="1800"/>
                    </a:p>
                  </a:txBody>
                  <a:tcPr/>
                </a:tc>
              </a:tr>
              <a:tr h="548005">
                <a:tc>
                  <a:txBody>
                    <a:bodyPr/>
                    <a:p>
                      <a:pPr>
                        <a:buNone/>
                      </a:pPr>
                      <a:r>
                        <a:rPr sz="1400"/>
                        <a:t>match (n0:Medium)-[r1:signIn]-&gt;(n1:Account)</a:t>
                      </a:r>
                      <a:endParaRPr sz="1400"/>
                    </a:p>
                    <a:p>
                      <a:pPr>
                        <a:buNone/>
                      </a:pPr>
                      <a:r>
                        <a:rPr sz="1400"/>
                        <a:t>match (n1)-[r2*..2]-&gt;(n2:Loan) return count(n2)</a:t>
                      </a:r>
                      <a:endParaRPr sz="14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198.1992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0.0147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122.1916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1.6220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76828189</a:t>
                      </a:r>
                      <a:endParaRPr lang="zh-CN" altLang="en-US" sz="1800"/>
                    </a:p>
                  </a:txBody>
                  <a:tcPr/>
                </a:tc>
              </a:tr>
              <a:tr h="64643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 (n0:Loan)&lt;-[r1]-(n1)&lt;-[r2]-(n2:Company)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match (n2)&lt;-[r3*2]-(n3:Person) return count(n3)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52.0568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0.0128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11.5946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4.4897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14601110</a:t>
                      </a:r>
                      <a:endParaRPr lang="zh-CN" altLang="en-US" sz="1800"/>
                    </a:p>
                  </a:txBody>
                  <a:tcPr/>
                </a:tc>
              </a:tr>
              <a:tr h="479425">
                <a:tc>
                  <a:txBody>
                    <a:bodyPr/>
                    <a:p>
                      <a:pPr>
                        <a:buNone/>
                      </a:pPr>
                      <a:r>
                        <a:rPr sz="1200"/>
                        <a:t>match (n0:Account)&lt;-[r1:own]-(n1:Company)</a:t>
                      </a:r>
                      <a:endParaRPr sz="1200"/>
                    </a:p>
                    <a:p>
                      <a:pPr>
                        <a:buNone/>
                      </a:pPr>
                      <a:r>
                        <a:rPr sz="1200"/>
                        <a:t>match (n1)-[r2]-&gt;(n2)-[r3]-&gt;(n3:Loan) return count(n3)</a:t>
                      </a:r>
                      <a:endParaRPr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34.2504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0.0106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3.8304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8.9417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2724147</a:t>
                      </a:r>
                      <a:endParaRPr lang="zh-CN" altLang="en-US" sz="1800"/>
                    </a:p>
                  </a:txBody>
                  <a:tcPr/>
                </a:tc>
              </a:tr>
              <a:tr h="64643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 (n0:Account)-[r1*..2]-&gt;(n1:Loan)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match (n1)&lt;-[r2]-(n2)&lt;-[r3]-(n3:Company) return count(n1)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129.2534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0.0131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29.7702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4.3417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39595119</a:t>
                      </a:r>
                      <a:endParaRPr lang="zh-CN" altLang="en-US" sz="18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rPr lang="en-US" altLang="zh-CN"/>
              <a:t>snb_result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66040" y="778510"/>
          <a:ext cx="12030710" cy="6226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4450"/>
                <a:gridCol w="1343660"/>
                <a:gridCol w="1286510"/>
                <a:gridCol w="1433830"/>
                <a:gridCol w="1393190"/>
                <a:gridCol w="1449070"/>
              </a:tblGrid>
              <a:tr h="7023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finbench</a:t>
                      </a:r>
                      <a:r>
                        <a:rPr lang="zh-CN" altLang="en-US"/>
                        <a:t>测试案例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无优化查询时间</a:t>
                      </a:r>
                      <a:endParaRPr lang="zh-CN" altLang="en-US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视图优化时间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优化后查询时间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加速比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记录条数</a:t>
                      </a:r>
                      <a:endParaRPr lang="zh-CN" altLang="en-US"/>
                    </a:p>
                  </a:txBody>
                  <a:tcPr/>
                </a:tc>
              </a:tr>
              <a:tr h="9696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 (acc:Account {id: $accountId}), (loan: Loan {id: $loanId})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CREATE (acc)&lt;-[:deposit {timestamp: $depositTime, amount: $amt}]-(loan)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0.0149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0.0178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0.8364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"result": "[]",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"time": 15,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"add_nodes":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"delete_nodes":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"add_rel": 9,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 "delete_rel": 0</a:t>
                      </a:r>
                      <a:endParaRPr lang="zh-CN" altLang="en-US" sz="1200"/>
                    </a:p>
                  </a:txBody>
                  <a:tcPr/>
                </a:tc>
              </a:tr>
              <a:tr h="7537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 (acc:Account {id: $accountId})-[r:repay{timestamp: $repayTime}]-&gt;(loan: Loan {id: $loanId})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delete r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0.0055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0.0130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0.4236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"result": "[]",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"time": 15,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"add_nodes":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"delete_nodes":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"add_rel":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"delete_rel": 8</a:t>
                      </a:r>
                      <a:endParaRPr lang="zh-CN" altLang="en-US" sz="1200"/>
                    </a:p>
                  </a:txBody>
                  <a:tcPr/>
                </a:tc>
              </a:tr>
              <a:tr h="515620">
                <a:tc>
                  <a:txBody>
                    <a:bodyPr/>
                    <a:p>
                      <a:pPr>
                        <a:buNone/>
                      </a:pPr>
                      <a:r>
                        <a:rPr sz="1200"/>
                        <a:t>MATCH (loan:Loan {id: $loanId})</a:t>
                      </a:r>
                      <a:endParaRPr sz="1200"/>
                    </a:p>
                    <a:p>
                      <a:pPr>
                        <a:buNone/>
                      </a:pPr>
                      <a:r>
                        <a:rPr sz="1200"/>
                        <a:t>DETACH DELETE loan</a:t>
                      </a:r>
                      <a:endParaRPr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0.0081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0.0159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0.5074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"result": "[]",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"time": 21,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"add_nodes":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"delete_nodes": 1,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"add_rel": 0,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r>
                        <a:rPr lang="zh-CN" altLang="en-US" sz="1200"/>
                        <a:t>"delete_rel": 32</a:t>
                      </a:r>
                      <a:endParaRPr lang="zh-CN" altLang="en-US" sz="12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rPr lang="en-US" altLang="zh-CN"/>
              <a:t>finbench_result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graphicFrame>
        <p:nvGraphicFramePr>
          <p:cNvPr id="6" name="图表 5"/>
          <p:cNvGraphicFramePr/>
          <p:nvPr/>
        </p:nvGraphicFramePr>
        <p:xfrm>
          <a:off x="2675890" y="1449070"/>
          <a:ext cx="6839585" cy="3959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徐柴俊工作进度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ym typeface="Wingdings" panose="05000000000000000000" pitchFamily="2" charset="2"/>
              </a:rPr>
              <a:t>Introduction: </a:t>
            </a:r>
            <a:r>
              <a:rPr b="1" dirty="0">
                <a:sym typeface="Wingdings" panose="05000000000000000000" pitchFamily="2" charset="2"/>
              </a:rPr>
              <a:t>动机、方法介绍、例子、贡献</a:t>
            </a:r>
            <a:endParaRPr lang="en-US" altLang="zh-CN" b="1" dirty="0">
              <a:sym typeface="Wingdings" panose="05000000000000000000" pitchFamily="2" charset="2"/>
            </a:endParaRPr>
          </a:p>
          <a:p>
            <a:r>
              <a:rPr lang="en-US" altLang="zh-CN" b="1" dirty="0">
                <a:sym typeface="Wingdings" panose="05000000000000000000" pitchFamily="2" charset="2"/>
              </a:rPr>
              <a:t>Preliminaries</a:t>
            </a:r>
            <a:r>
              <a:rPr b="1" dirty="0">
                <a:sym typeface="Wingdings" panose="05000000000000000000" pitchFamily="2" charset="2"/>
              </a:rPr>
              <a:t>：属性图模型、查询语言、</a:t>
            </a:r>
            <a:r>
              <a:rPr lang="en-US" altLang="zh-CN" b="1" dirty="0">
                <a:sym typeface="Wingdings" panose="05000000000000000000" pitchFamily="2" charset="2"/>
              </a:rPr>
              <a:t>Pattern Graph</a:t>
            </a:r>
            <a:endParaRPr lang="en-US" altLang="zh-CN" b="1" dirty="0">
              <a:sym typeface="Wingdings" panose="05000000000000000000" pitchFamily="2" charset="2"/>
            </a:endParaRPr>
          </a:p>
          <a:p>
            <a:r>
              <a:rPr lang="en-US" altLang="zh-CN" b="1" dirty="0">
                <a:sym typeface="Wingdings" panose="05000000000000000000" pitchFamily="2" charset="2"/>
              </a:rPr>
              <a:t>Related Work</a:t>
            </a:r>
            <a:r>
              <a:rPr b="1" dirty="0">
                <a:sym typeface="Wingdings" panose="05000000000000000000" pitchFamily="2" charset="2"/>
              </a:rPr>
              <a:t>：关系型数据库、图数据库</a:t>
            </a:r>
            <a:endParaRPr b="1" dirty="0">
              <a:sym typeface="Wingdings" panose="05000000000000000000" pitchFamily="2" charset="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342900" indent="-342900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SzPct val="50000"/>
            </a:pPr>
            <a:fld id="{3700298D-0D92-4BAD-A09B-BDA52E8803DB}" type="slidenum">
              <a:rPr lang="en-US" smtClean="0"/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张昱：项目结题验收汇报概述</a:t>
            </a:r>
            <a:endParaRPr lang="zh-CN" alt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rPr lang="en-US" altLang="zh-CN"/>
              <a:t>snb_result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66040" y="778510"/>
          <a:ext cx="12030710" cy="37712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24450"/>
                <a:gridCol w="1343660"/>
                <a:gridCol w="1286510"/>
                <a:gridCol w="1433830"/>
                <a:gridCol w="1393190"/>
                <a:gridCol w="1449070"/>
              </a:tblGrid>
              <a:tr h="70231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MATCH (acc:Account {id: $accountId}), (loan: Loan {id: $loanId})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CREATE (acc)&lt;-[:deposit {timestamp: $depositTime, amount: $amt}]-(loan)执行</a:t>
                      </a:r>
                      <a:r>
                        <a:rPr lang="zh-CN" altLang="en-US" sz="1800">
                          <a:sym typeface="+mn-ea"/>
                        </a:rPr>
                        <a:t>次数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1</a:t>
                      </a:r>
                      <a:endParaRPr lang="en-US" altLang="zh-CN" sz="16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1000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10000</a:t>
                      </a:r>
                      <a:endParaRPr lang="en-US" altLang="zh-CN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match (acc:Account{id:\"1694622296319520\"})-[r:repay]-&gt;(loan:Loan{createTime:\"1656084982460\"}) where r.timestamp=\"1729822775000\" delete r</a:t>
                      </a:r>
                      <a:r>
                        <a:rPr lang="en-US" altLang="zh-CN" sz="1200"/>
                        <a:t>  </a:t>
                      </a:r>
                      <a:r>
                        <a:rPr lang="zh-CN" altLang="en-US" sz="1200"/>
                        <a:t>未</a:t>
                      </a:r>
                      <a:r>
                        <a:rPr lang="zh-CN" altLang="en-US" sz="1200"/>
                        <a:t>优化消耗时间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0.0066373348236083984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0.007415056228637695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0.013711929321289062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0.05266451835632324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0.3951101303100586</a:t>
                      </a:r>
                      <a:endParaRPr lang="zh-CN" altLang="en-US" sz="1600"/>
                    </a:p>
                  </a:txBody>
                  <a:tcPr/>
                </a:tc>
              </a:tr>
              <a:tr h="7537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>
                          <a:sym typeface="+mn-ea"/>
                        </a:rPr>
                        <a:t>match (acc:Account{id:\"1694622296319520\"})-[r:repay]-&gt;(loan:Loan{createTime:\"1656084982460\"}) where r.timestamp=\"1729822775000\" delete r</a:t>
                      </a:r>
                      <a:r>
                        <a:rPr lang="en-US" altLang="zh-CN" sz="1200">
                          <a:sym typeface="+mn-ea"/>
                        </a:rPr>
                        <a:t>  </a:t>
                      </a:r>
                      <a:r>
                        <a:rPr lang="zh-CN" altLang="en-US" sz="1200">
                          <a:sym typeface="+mn-ea"/>
                        </a:rPr>
                        <a:t>优化消耗时间</a:t>
                      </a:r>
                      <a:endParaRPr lang="zh-CN" altLang="en-US" sz="1200"/>
                    </a:p>
                    <a:p>
                      <a:pPr>
                        <a:buNone/>
                      </a:pP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0.011871576309204102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0.015584707260131836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0.10969400405883789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5.339792013168335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600"/>
                        <a:t>451.84646224975586</a:t>
                      </a:r>
                      <a:endParaRPr lang="zh-CN" altLang="en-US" sz="1600"/>
                    </a:p>
                  </a:txBody>
                  <a:tcPr/>
                </a:tc>
              </a:tr>
              <a:tr h="7537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200"/>
                        <a:t>加速</a:t>
                      </a:r>
                      <a:r>
                        <a:rPr lang="zh-CN" altLang="en-US" sz="1200"/>
                        <a:t>比</a:t>
                      </a:r>
                      <a:endParaRPr lang="zh-CN" altLang="en-US" sz="12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0.56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0.477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0.126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0.01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600"/>
                        <a:t>0.00087</a:t>
                      </a:r>
                      <a:endParaRPr lang="en-US" altLang="zh-CN" sz="160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quarter" idx="11"/>
          </p:nvPr>
        </p:nvSpPr>
        <p:spPr/>
        <p:txBody>
          <a:bodyPr/>
          <a:p>
            <a:r>
              <a:rPr lang="en-US" altLang="zh-CN"/>
              <a:t>neo4j</a:t>
            </a:r>
            <a:r>
              <a:t>测试结果分析</a:t>
            </a:r>
            <a:endParaRPr lang="en-US" altLang="zh-CN"/>
          </a:p>
          <a:p>
            <a:r>
              <a:t>在读语句的测试中加速比从</a:t>
            </a:r>
            <a:r>
              <a:rPr lang="en-US" altLang="zh-CN"/>
              <a:t>1-8</a:t>
            </a:r>
            <a:r>
              <a:t>，最快的加速比可达到</a:t>
            </a:r>
            <a:r>
              <a:rPr lang="en-US" altLang="zh-CN"/>
              <a:t>8.9</a:t>
            </a:r>
            <a:r>
              <a:t>，并且在多次的测试结果发现，</a:t>
            </a:r>
            <a:r>
              <a:rPr lang="en-US" altLang="zh-CN"/>
              <a:t>neo4j</a:t>
            </a:r>
            <a:r>
              <a:t>的读语句波动较小。</a:t>
            </a:r>
          </a:p>
          <a:p>
            <a:r>
              <a:t>写语句测试中加速比为大约</a:t>
            </a:r>
            <a:r>
              <a:rPr lang="en-US" altLang="zh-CN"/>
              <a:t>0.5</a:t>
            </a:r>
            <a:r>
              <a:t>，但是因为写语句的速度太快，多次测试结果发现其波动较大，波动范围为</a:t>
            </a:r>
            <a:r>
              <a:rPr lang="en-US" altLang="zh-CN"/>
              <a:t>0.3-0.8.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en-US" altLang="zh-CN"/>
              <a:t>LLM2GQL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/>
        <p:txBody>
          <a:bodyPr/>
          <a:p>
            <a:pPr marL="342900" indent="-342900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SzPct val="50000"/>
            </a:pPr>
            <a:fld id="{3700298D-0D92-4BAD-A09B-BDA52E8803DB}" type="slidenum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/>
        <p:txBody>
          <a:bodyPr/>
          <a:p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178175" y="2174240"/>
            <a:ext cx="1524000" cy="743585"/>
          </a:xfrm>
          <a:prstGeom prst="rect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fine tune SLM</a:t>
            </a:r>
            <a:endParaRPr lang="en-US" altLang="zh-CN"/>
          </a:p>
        </p:txBody>
      </p:sp>
      <p:sp>
        <p:nvSpPr>
          <p:cNvPr id="8" name="剪去单角的矩形 7"/>
          <p:cNvSpPr/>
          <p:nvPr/>
        </p:nvSpPr>
        <p:spPr>
          <a:xfrm>
            <a:off x="692150" y="1691005"/>
            <a:ext cx="1447165" cy="634365"/>
          </a:xfrm>
          <a:prstGeom prst="snip1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en-US" altLang="zh-CN"/>
              <a:t>Q</a:t>
            </a:r>
            <a:r>
              <a:rPr lang="en-US" altLang="zh-CN"/>
              <a:t>uery</a:t>
            </a:r>
            <a:endParaRPr lang="en-US" altLang="zh-CN"/>
          </a:p>
        </p:txBody>
      </p:sp>
      <p:sp>
        <p:nvSpPr>
          <p:cNvPr id="9" name="剪去单角的矩形 8"/>
          <p:cNvSpPr/>
          <p:nvPr/>
        </p:nvSpPr>
        <p:spPr>
          <a:xfrm>
            <a:off x="5269230" y="2259965"/>
            <a:ext cx="1557020" cy="569595"/>
          </a:xfrm>
          <a:prstGeom prst="snip1Rect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standard-Q</a:t>
            </a:r>
            <a:r>
              <a:rPr lang="en-US" altLang="zh-CN"/>
              <a:t>uery</a:t>
            </a:r>
            <a:endParaRPr lang="en-US" altLang="zh-CN"/>
          </a:p>
        </p:txBody>
      </p:sp>
      <p:sp>
        <p:nvSpPr>
          <p:cNvPr id="10" name="剪去单角的矩形 9"/>
          <p:cNvSpPr/>
          <p:nvPr/>
        </p:nvSpPr>
        <p:spPr>
          <a:xfrm>
            <a:off x="692150" y="2745740"/>
            <a:ext cx="1447165" cy="683260"/>
          </a:xfrm>
          <a:prstGeom prst="snip1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en-US" altLang="zh-CN"/>
              <a:t>prompt1 </a:t>
            </a:r>
            <a:endParaRPr lang="en-US" altLang="zh-CN"/>
          </a:p>
        </p:txBody>
      </p:sp>
      <p:sp>
        <p:nvSpPr>
          <p:cNvPr id="11" name="平行四边形 10"/>
          <p:cNvSpPr/>
          <p:nvPr/>
        </p:nvSpPr>
        <p:spPr>
          <a:xfrm>
            <a:off x="8111490" y="2174240"/>
            <a:ext cx="1737995" cy="657860"/>
          </a:xfrm>
          <a:prstGeom prst="parallelogram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IS IN MV</a:t>
            </a:r>
            <a:endParaRPr lang="en-US" altLang="zh-CN"/>
          </a:p>
        </p:txBody>
      </p:sp>
      <p:sp>
        <p:nvSpPr>
          <p:cNvPr id="12" name="矩形 11"/>
          <p:cNvSpPr/>
          <p:nvPr/>
        </p:nvSpPr>
        <p:spPr>
          <a:xfrm>
            <a:off x="3105150" y="4293870"/>
            <a:ext cx="1792605" cy="768985"/>
          </a:xfrm>
          <a:prstGeom prst="rect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LLMS</a:t>
            </a:r>
            <a:endParaRPr lang="en-US" altLang="zh-CN"/>
          </a:p>
        </p:txBody>
      </p:sp>
      <p:cxnSp>
        <p:nvCxnSpPr>
          <p:cNvPr id="15" name="肘形连接符 14"/>
          <p:cNvCxnSpPr>
            <a:stCxn id="10" idx="0"/>
            <a:endCxn id="6" idx="1"/>
          </p:cNvCxnSpPr>
          <p:nvPr/>
        </p:nvCxnSpPr>
        <p:spPr>
          <a:xfrm flipV="1">
            <a:off x="2139315" y="2546350"/>
            <a:ext cx="1038860" cy="54102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8" idx="0"/>
            <a:endCxn id="6" idx="1"/>
          </p:cNvCxnSpPr>
          <p:nvPr/>
        </p:nvCxnSpPr>
        <p:spPr>
          <a:xfrm>
            <a:off x="2139315" y="2008505"/>
            <a:ext cx="1038860" cy="537845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肘形连接符 16"/>
          <p:cNvCxnSpPr>
            <a:stCxn id="6" idx="3"/>
            <a:endCxn id="9" idx="2"/>
          </p:cNvCxnSpPr>
          <p:nvPr/>
        </p:nvCxnSpPr>
        <p:spPr>
          <a:xfrm flipV="1">
            <a:off x="4702175" y="2545080"/>
            <a:ext cx="567055" cy="1270"/>
          </a:xfrm>
          <a:prstGeom prst="bentConnector3">
            <a:avLst>
              <a:gd name="adj1" fmla="val 50056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9" idx="0"/>
            <a:endCxn id="11" idx="5"/>
          </p:cNvCxnSpPr>
          <p:nvPr/>
        </p:nvCxnSpPr>
        <p:spPr>
          <a:xfrm flipV="1">
            <a:off x="6826250" y="2503170"/>
            <a:ext cx="1367790" cy="41910"/>
          </a:xfrm>
          <a:prstGeom prst="bentConnector3">
            <a:avLst>
              <a:gd name="adj1" fmla="val 46982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6036310" y="906145"/>
            <a:ext cx="2745105" cy="13100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>
                <a:sym typeface="+mn-ea"/>
              </a:rPr>
              <a:t>字符相似度计算</a:t>
            </a:r>
            <a:r>
              <a:rPr lang="en-US" altLang="zh-CN" sz="1600">
                <a:sym typeface="+mn-ea"/>
              </a:rPr>
              <a:t>-&gt;</a:t>
            </a:r>
            <a:r>
              <a:rPr lang="zh-CN" altLang="en-US" sz="1600">
                <a:sym typeface="+mn-ea"/>
              </a:rPr>
              <a:t>编辑距离</a:t>
            </a:r>
            <a:endParaRPr lang="zh-CN" alt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>
                <a:sym typeface="+mn-ea"/>
              </a:rPr>
              <a:t>基于语言的相似度计算：</a:t>
            </a:r>
            <a:endParaRPr lang="zh-CN" altLang="en-US" sz="1600"/>
          </a:p>
          <a:p>
            <a:pPr marL="285750" indent="-285750">
              <a:buFont typeface="Wingdings" panose="05000000000000000000" charset="0"/>
              <a:buChar char="ü"/>
            </a:pPr>
            <a:r>
              <a:rPr lang="en-US" altLang="zh-CN" sz="1600">
                <a:sym typeface="+mn-ea"/>
              </a:rPr>
              <a:t>word2vec</a:t>
            </a:r>
            <a:endParaRPr lang="en-US" altLang="zh-CN" sz="1600"/>
          </a:p>
          <a:p>
            <a:pPr marL="285750" indent="-285750">
              <a:buFont typeface="Wingdings" panose="05000000000000000000" charset="0"/>
              <a:buChar char="ü"/>
            </a:pPr>
            <a:r>
              <a:rPr lang="zh-CN" altLang="en-US" sz="1600">
                <a:sym typeface="+mn-ea"/>
              </a:rPr>
              <a:t>基于</a:t>
            </a:r>
            <a:r>
              <a:rPr lang="en-US" altLang="zh-CN" sz="1600">
                <a:sym typeface="+mn-ea"/>
              </a:rPr>
              <a:t>SLM SBERT</a:t>
            </a:r>
            <a:r>
              <a:rPr lang="zh-CN" altLang="en-US" sz="1600">
                <a:sym typeface="+mn-ea"/>
              </a:rPr>
              <a:t>编码</a:t>
            </a:r>
            <a:endParaRPr lang="zh-CN" altLang="en-US" sz="1600"/>
          </a:p>
          <a:p>
            <a:endParaRPr lang="zh-CN" altLang="en-US" sz="1600"/>
          </a:p>
        </p:txBody>
      </p:sp>
      <p:sp>
        <p:nvSpPr>
          <p:cNvPr id="20" name="剪去单角的矩形 19"/>
          <p:cNvSpPr/>
          <p:nvPr/>
        </p:nvSpPr>
        <p:spPr>
          <a:xfrm>
            <a:off x="692150" y="4910455"/>
            <a:ext cx="1447165" cy="683260"/>
          </a:xfrm>
          <a:prstGeom prst="snip1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en-US" altLang="zh-CN"/>
              <a:t>prompt2</a:t>
            </a:r>
            <a:endParaRPr lang="en-US" altLang="zh-CN"/>
          </a:p>
        </p:txBody>
      </p:sp>
      <p:cxnSp>
        <p:nvCxnSpPr>
          <p:cNvPr id="21" name="肘形连接符 20"/>
          <p:cNvCxnSpPr>
            <a:stCxn id="11" idx="4"/>
            <a:endCxn id="12" idx="1"/>
          </p:cNvCxnSpPr>
          <p:nvPr/>
        </p:nvCxnSpPr>
        <p:spPr>
          <a:xfrm rot="5400000">
            <a:off x="5119370" y="817245"/>
            <a:ext cx="1846580" cy="5875655"/>
          </a:xfrm>
          <a:prstGeom prst="bentConnector4">
            <a:avLst>
              <a:gd name="adj1" fmla="val 39563"/>
              <a:gd name="adj2" fmla="val 104058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肘形连接符 23"/>
          <p:cNvCxnSpPr>
            <a:stCxn id="11" idx="0"/>
            <a:endCxn id="12" idx="1"/>
          </p:cNvCxnSpPr>
          <p:nvPr/>
        </p:nvCxnSpPr>
        <p:spPr>
          <a:xfrm rot="16200000" flipH="1" flipV="1">
            <a:off x="4790440" y="488950"/>
            <a:ext cx="2504440" cy="5875655"/>
          </a:xfrm>
          <a:prstGeom prst="bentConnector4">
            <a:avLst>
              <a:gd name="adj1" fmla="val -9521"/>
              <a:gd name="adj2" fmla="val 104058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4250055" y="334708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Y standard-Query &amp; match </a:t>
            </a:r>
            <a:r>
              <a:rPr lang="en-US" altLang="zh-CN"/>
              <a:t>result</a:t>
            </a:r>
            <a:endParaRPr lang="en-US" altLang="zh-CN"/>
          </a:p>
        </p:txBody>
      </p:sp>
      <p:sp>
        <p:nvSpPr>
          <p:cNvPr id="32" name="文本框 31"/>
          <p:cNvSpPr txBox="1"/>
          <p:nvPr/>
        </p:nvSpPr>
        <p:spPr>
          <a:xfrm>
            <a:off x="3521075" y="17367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 standard-Q</a:t>
            </a:r>
            <a:r>
              <a:rPr lang="en-US" altLang="zh-CN"/>
              <a:t>uery</a:t>
            </a:r>
            <a:endParaRPr lang="en-US" altLang="zh-CN"/>
          </a:p>
        </p:txBody>
      </p:sp>
      <p:cxnSp>
        <p:nvCxnSpPr>
          <p:cNvPr id="33" name="肘形连接符 32"/>
          <p:cNvCxnSpPr>
            <a:stCxn id="20" idx="0"/>
          </p:cNvCxnSpPr>
          <p:nvPr/>
        </p:nvCxnSpPr>
        <p:spPr>
          <a:xfrm flipV="1">
            <a:off x="2139315" y="4674235"/>
            <a:ext cx="946785" cy="577850"/>
          </a:xfrm>
          <a:prstGeom prst="bentConnector3">
            <a:avLst>
              <a:gd name="adj1" fmla="val 5003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5" name="剪去单角的矩形 34"/>
          <p:cNvSpPr/>
          <p:nvPr/>
        </p:nvSpPr>
        <p:spPr>
          <a:xfrm>
            <a:off x="692150" y="4017645"/>
            <a:ext cx="1447165" cy="656590"/>
          </a:xfrm>
          <a:prstGeom prst="snip1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r>
              <a:rPr lang="en-US" altLang="zh-CN"/>
              <a:t>S</a:t>
            </a:r>
            <a:r>
              <a:rPr lang="en-US" altLang="zh-CN"/>
              <a:t>cheme</a:t>
            </a:r>
            <a:endParaRPr lang="en-US" altLang="zh-CN"/>
          </a:p>
        </p:txBody>
      </p:sp>
      <p:cxnSp>
        <p:nvCxnSpPr>
          <p:cNvPr id="36" name="肘形连接符 35"/>
          <p:cNvCxnSpPr>
            <a:stCxn id="35" idx="0"/>
          </p:cNvCxnSpPr>
          <p:nvPr/>
        </p:nvCxnSpPr>
        <p:spPr>
          <a:xfrm>
            <a:off x="2139315" y="4345940"/>
            <a:ext cx="953770" cy="32131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8" name="剪去单角的矩形 37"/>
          <p:cNvSpPr/>
          <p:nvPr/>
        </p:nvSpPr>
        <p:spPr>
          <a:xfrm>
            <a:off x="5863590" y="4345940"/>
            <a:ext cx="1720850" cy="633730"/>
          </a:xfrm>
          <a:prstGeom prst="snip1Rect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GQL</a:t>
            </a:r>
            <a:endParaRPr lang="en-US" altLang="zh-CN"/>
          </a:p>
        </p:txBody>
      </p:sp>
      <p:sp>
        <p:nvSpPr>
          <p:cNvPr id="39" name="平行四边形 38"/>
          <p:cNvSpPr/>
          <p:nvPr/>
        </p:nvSpPr>
        <p:spPr>
          <a:xfrm>
            <a:off x="8580755" y="4280535"/>
            <a:ext cx="1541145" cy="702310"/>
          </a:xfrm>
          <a:prstGeom prst="parallelogram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Result/Scheme</a:t>
            </a:r>
            <a:r>
              <a:rPr lang="zh-CN" altLang="en-US"/>
              <a:t>匹配</a:t>
            </a:r>
            <a:endParaRPr lang="zh-CN" altLang="en-US"/>
          </a:p>
        </p:txBody>
      </p:sp>
      <p:cxnSp>
        <p:nvCxnSpPr>
          <p:cNvPr id="40" name="肘形连接符 39"/>
          <p:cNvCxnSpPr>
            <a:stCxn id="12" idx="3"/>
            <a:endCxn id="38" idx="2"/>
          </p:cNvCxnSpPr>
          <p:nvPr/>
        </p:nvCxnSpPr>
        <p:spPr>
          <a:xfrm flipV="1">
            <a:off x="4897755" y="4662805"/>
            <a:ext cx="965835" cy="15875"/>
          </a:xfrm>
          <a:prstGeom prst="bentConnector3">
            <a:avLst>
              <a:gd name="adj1" fmla="val 50033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1" name="肘形连接符 40"/>
          <p:cNvCxnSpPr>
            <a:stCxn id="38" idx="0"/>
            <a:endCxn id="39" idx="5"/>
          </p:cNvCxnSpPr>
          <p:nvPr/>
        </p:nvCxnSpPr>
        <p:spPr>
          <a:xfrm flipV="1">
            <a:off x="7584440" y="4631690"/>
            <a:ext cx="1083945" cy="31115"/>
          </a:xfrm>
          <a:prstGeom prst="bentConnector3">
            <a:avLst>
              <a:gd name="adj1" fmla="val 45987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2" name="肘形连接符 41"/>
          <p:cNvCxnSpPr>
            <a:stCxn id="39" idx="4"/>
            <a:endCxn id="12" idx="2"/>
          </p:cNvCxnSpPr>
          <p:nvPr/>
        </p:nvCxnSpPr>
        <p:spPr>
          <a:xfrm rot="5400000">
            <a:off x="6636385" y="2347595"/>
            <a:ext cx="80010" cy="5349875"/>
          </a:xfrm>
          <a:prstGeom prst="bentConnector3">
            <a:avLst>
              <a:gd name="adj1" fmla="val 397222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5785485" y="51568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</a:t>
            </a:r>
            <a:r>
              <a:rPr lang="en-US" altLang="zh-CN"/>
              <a:t>mpty</a:t>
            </a:r>
            <a:endParaRPr lang="en-US" altLang="zh-CN"/>
          </a:p>
        </p:txBody>
      </p:sp>
      <p:sp>
        <p:nvSpPr>
          <p:cNvPr id="44" name="圆角矩形 43"/>
          <p:cNvSpPr/>
          <p:nvPr/>
        </p:nvSpPr>
        <p:spPr>
          <a:xfrm>
            <a:off x="10640695" y="4205605"/>
            <a:ext cx="914400" cy="914400"/>
          </a:xfrm>
          <a:prstGeom prst="roundRect">
            <a:avLst/>
          </a:prstGeom>
        </p:spPr>
        <p:style>
          <a:lnRef idx="0">
            <a:srgbClr val="FFFFFF"/>
          </a:lnRef>
          <a:fillRef idx="2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best_GQL</a:t>
            </a:r>
            <a:endParaRPr lang="en-US" altLang="zh-CN"/>
          </a:p>
        </p:txBody>
      </p:sp>
      <p:cxnSp>
        <p:nvCxnSpPr>
          <p:cNvPr id="45" name="肘形连接符 44"/>
          <p:cNvCxnSpPr>
            <a:stCxn id="39" idx="2"/>
            <a:endCxn id="44" idx="1"/>
          </p:cNvCxnSpPr>
          <p:nvPr/>
        </p:nvCxnSpPr>
        <p:spPr>
          <a:xfrm>
            <a:off x="10034270" y="4631690"/>
            <a:ext cx="606425" cy="31115"/>
          </a:xfrm>
          <a:prstGeom prst="bentConnector3">
            <a:avLst>
              <a:gd name="adj1" fmla="val 57277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p>
            <a:r>
              <a:rPr lang="zh-CN" altLang="en-US"/>
              <a:t>将自动补全技术融入到</a:t>
            </a:r>
            <a:r>
              <a:rPr lang="en-US" altLang="zh-CN"/>
              <a:t>LLM2SQL</a:t>
            </a:r>
            <a:r>
              <a:rPr lang="zh-CN" altLang="en-US"/>
              <a:t>中提高可信度</a:t>
            </a:r>
            <a:endParaRPr lang="zh-CN" altLang="en-US"/>
          </a:p>
          <a:p>
            <a:r>
              <a:rPr lang="zh-CN" altLang="en-US"/>
              <a:t>在转换阶段生成了类似的模板之后，可以使用自动补全的算法来判断是否数据库中含有相应的结构，如果没有那么它肯定是错误的，若有也不能说是正确的，但是可信度会提高很多。</a:t>
            </a:r>
            <a:endParaRPr lang="zh-CN" altLang="en-US"/>
          </a:p>
          <a:p>
            <a:r>
              <a:rPr lang="zh-CN" altLang="en-US"/>
              <a:t>当然因为会提供给大模型</a:t>
            </a:r>
            <a:r>
              <a:rPr lang="en-US" altLang="zh-CN"/>
              <a:t>Scheme</a:t>
            </a:r>
            <a:r>
              <a:rPr lang="zh-CN" altLang="en-US"/>
              <a:t>，所以不需要真的使用数据库来进行自动补全，只需要根据</a:t>
            </a:r>
            <a:r>
              <a:rPr lang="en-US" altLang="zh-CN"/>
              <a:t>Scheme</a:t>
            </a:r>
            <a:r>
              <a:rPr lang="zh-CN" altLang="en-US"/>
              <a:t>进行判断即可。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/>
        <p:txBody>
          <a:bodyPr/>
          <a:p>
            <a:pPr marL="342900" indent="-342900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SzPct val="50000"/>
            </a:pPr>
            <a:fld id="{3700298D-0D92-4BAD-A09B-BDA52E8803DB}" type="slidenum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/>
        <p:txBody>
          <a:bodyPr/>
          <a:p>
            <a:r>
              <a:rPr lang="zh-CN" altLang="en-US"/>
              <a:t>张昱：项目结题验收汇报概述</a:t>
            </a:r>
            <a:endParaRPr lang="zh-CN" alt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p>
            <a:r>
              <a:rPr lang="en-US" altLang="zh-CN"/>
              <a:t>Rewrite Cypher base on LLM</a:t>
            </a:r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60000"/>
          </a:bodyPr>
          <a:p>
            <a:r>
              <a:rPr lang="zh-CN" altLang="en-US"/>
              <a:t>因为</a:t>
            </a:r>
            <a:r>
              <a:rPr lang="en-US" altLang="zh-CN"/>
              <a:t>cypher</a:t>
            </a:r>
            <a:r>
              <a:rPr lang="zh-CN" altLang="en-US"/>
              <a:t>的连接顺序会十分影响查询效率，所以需要对</a:t>
            </a:r>
            <a:r>
              <a:rPr lang="en-US" altLang="zh-CN"/>
              <a:t>cypher</a:t>
            </a:r>
            <a:r>
              <a:rPr lang="zh-CN" altLang="en-US"/>
              <a:t>进行重写，例如：</a:t>
            </a:r>
            <a:endParaRPr lang="zh-CN" altLang="en-US"/>
          </a:p>
          <a:p>
            <a:r>
              <a:rPr lang="zh-CN" altLang="en-US"/>
              <a:t>原</a:t>
            </a:r>
            <a:r>
              <a:rPr lang="en-US" altLang="zh-CN"/>
              <a:t>cypher</a:t>
            </a:r>
            <a:r>
              <a:rPr lang="zh-CN" altLang="en-US"/>
              <a:t>：</a:t>
            </a:r>
            <a:r>
              <a:rPr lang="en-US" altLang="zh-CN"/>
              <a:t>MATCH (n1)-[r1]-&gt;(n2)-[r2]-&gt;(n3) RETURN n1,n2,n3</a:t>
            </a:r>
            <a:endParaRPr lang="en-US" altLang="zh-CN"/>
          </a:p>
          <a:p>
            <a:r>
              <a:rPr lang="zh-CN" altLang="en-US"/>
              <a:t>重写</a:t>
            </a:r>
            <a:r>
              <a:rPr lang="en-US" altLang="zh-CN"/>
              <a:t>cypher</a:t>
            </a:r>
            <a:r>
              <a:rPr lang="zh-CN" altLang="en-US"/>
              <a:t>：</a:t>
            </a:r>
            <a:r>
              <a:rPr lang="en-US" altLang="zh-CN"/>
              <a:t>MATCH (n3)&lt;-[r2]-(n2)&lt;-[r1]-(n1) RETURN n1,n2,n3</a:t>
            </a:r>
            <a:endParaRPr lang="en-US" altLang="zh-CN"/>
          </a:p>
          <a:p>
            <a:r>
              <a:rPr lang="zh-CN" altLang="en-US"/>
              <a:t>如何判断</a:t>
            </a:r>
            <a:r>
              <a:rPr lang="en-US" altLang="zh-CN"/>
              <a:t>cypher</a:t>
            </a:r>
            <a:r>
              <a:rPr lang="zh-CN" altLang="en-US"/>
              <a:t>的连接顺序是否合理？</a:t>
            </a:r>
            <a:endParaRPr lang="zh-CN" altLang="en-US"/>
          </a:p>
          <a:p>
            <a:r>
              <a:rPr lang="zh-CN" altLang="en-US"/>
              <a:t>使用图数据库的执行引擎，执行</a:t>
            </a:r>
            <a:r>
              <a:rPr lang="en-US" altLang="zh-CN"/>
              <a:t>cypher</a:t>
            </a:r>
            <a:r>
              <a:rPr lang="zh-CN" altLang="en-US"/>
              <a:t>，并记录执行时间，选择执行时间最短的连接顺序</a:t>
            </a:r>
            <a:r>
              <a:rPr lang="en-US" altLang="zh-CN"/>
              <a:t>/</a:t>
            </a:r>
            <a:r>
              <a:rPr lang="zh-CN" altLang="en-US"/>
              <a:t>问题在于需要执行</a:t>
            </a:r>
            <a:r>
              <a:rPr lang="en-US" altLang="zh-CN"/>
              <a:t>cypher</a:t>
            </a:r>
            <a:r>
              <a:rPr lang="zh-CN" altLang="en-US"/>
              <a:t>，才能知道执行时间，不能在转换阶段就进行判断</a:t>
            </a:r>
            <a:endParaRPr lang="zh-CN" altLang="en-US"/>
          </a:p>
          <a:p>
            <a:r>
              <a:rPr lang="zh-CN" altLang="en-US"/>
              <a:t>使用强化学习预训练</a:t>
            </a:r>
            <a:r>
              <a:rPr lang="en-US" altLang="zh-CN"/>
              <a:t>,</a:t>
            </a:r>
            <a:r>
              <a:rPr lang="zh-CN" altLang="en-US"/>
              <a:t>在转换阶段就进行判断</a:t>
            </a:r>
            <a:endParaRPr lang="zh-CN" altLang="en-US"/>
          </a:p>
          <a:p>
            <a:r>
              <a:rPr lang="zh-CN" altLang="en-US"/>
              <a:t>使用启发式算法，根据</a:t>
            </a:r>
            <a:r>
              <a:rPr lang="en-US" altLang="zh-CN"/>
              <a:t>cypher</a:t>
            </a:r>
            <a:r>
              <a:rPr lang="zh-CN" altLang="en-US"/>
              <a:t>的结构，判断连接顺序是否合理。启发式算法是一种在合理时间内找到较好解决方案的方法，它不一定能找到最优解，但可以找到接近最优解的答案。在</a:t>
            </a:r>
            <a:r>
              <a:rPr lang="en-US" altLang="zh-CN"/>
              <a:t>cypher</a:t>
            </a:r>
            <a:r>
              <a:rPr lang="zh-CN" altLang="en-US"/>
              <a:t>重写中，可以考虑以下启发式规则：</a:t>
            </a:r>
            <a:endParaRPr lang="zh-CN" altLang="en-US"/>
          </a:p>
          <a:p>
            <a:r>
              <a:rPr lang="zh-CN" altLang="en-US"/>
              <a:t>选择性原则：优先处理可以快速缩小结果集的条件，如带有索引或约束的节点</a:t>
            </a:r>
            <a:endParaRPr lang="zh-CN" altLang="en-US"/>
          </a:p>
          <a:p>
            <a:r>
              <a:rPr lang="zh-CN" altLang="en-US"/>
              <a:t>局部性原则：尽量将相关的操作放在一起处理，减少数据在内存中的移动</a:t>
            </a:r>
            <a:endParaRPr lang="zh-CN" altLang="en-US"/>
          </a:p>
          <a:p>
            <a:r>
              <a:rPr lang="zh-CN" altLang="en-US"/>
              <a:t>基数估计：根据节点和关系的数量来估计中间结果的大小，选择产生较小中间结果的执行顺序</a:t>
            </a:r>
            <a:endParaRPr lang="zh-CN" altLang="en-US"/>
          </a:p>
          <a:p>
            <a:r>
              <a:rPr lang="zh-CN" altLang="en-US"/>
              <a:t>模式匹配：识别常见的查询模式并应用已知的优化策略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/>
        <p:txBody>
          <a:bodyPr/>
          <a:p>
            <a:pPr marL="342900" indent="-342900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SzPct val="50000"/>
            </a:pPr>
            <a:fld id="{3700298D-0D92-4BAD-A09B-BDA52E8803DB}" type="slidenum">
              <a:rPr lang="en-US" smtClean="0"/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/>
        <p:txBody>
          <a:bodyPr/>
          <a:p>
            <a:r>
              <a:rPr lang="zh-CN" altLang="en-US"/>
              <a:t>张昱：项目结题验收汇报概述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徐柴俊工作进度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ym typeface="Wingdings" panose="05000000000000000000" pitchFamily="2" charset="2"/>
              </a:rPr>
              <a:t>Introduction</a:t>
            </a:r>
            <a:r>
              <a:rPr b="1" dirty="0">
                <a:sym typeface="Wingdings" panose="05000000000000000000" pitchFamily="2" charset="2"/>
              </a:rPr>
              <a:t>例子</a:t>
            </a:r>
            <a:endParaRPr b="1" dirty="0">
              <a:sym typeface="Wingdings" panose="05000000000000000000" pitchFamily="2" charset="2"/>
            </a:endParaRPr>
          </a:p>
          <a:p>
            <a:pPr lvl="1"/>
            <a:r>
              <a:rPr b="1" dirty="0">
                <a:sym typeface="Wingdings" panose="05000000000000000000" pitchFamily="2" charset="2"/>
              </a:rPr>
              <a:t>视图创建</a:t>
            </a:r>
            <a:endParaRPr b="1" dirty="0">
              <a:sym typeface="Wingdings" panose="05000000000000000000" pitchFamily="2" charset="2"/>
            </a:endParaRPr>
          </a:p>
          <a:p>
            <a:pPr lvl="1"/>
            <a:endParaRPr b="1" dirty="0">
              <a:sym typeface="Wingdings" panose="05000000000000000000" pitchFamily="2" charset="2"/>
            </a:endParaRPr>
          </a:p>
          <a:p>
            <a:pPr lvl="1"/>
            <a:endParaRPr b="1" dirty="0">
              <a:sym typeface="Wingdings" panose="05000000000000000000" pitchFamily="2" charset="2"/>
            </a:endParaRPr>
          </a:p>
          <a:p>
            <a:pPr lvl="1"/>
            <a:r>
              <a:rPr b="1" dirty="0">
                <a:sym typeface="Wingdings" panose="05000000000000000000" pitchFamily="2" charset="2"/>
              </a:rPr>
              <a:t>视图维护</a:t>
            </a:r>
            <a:endParaRPr b="1" dirty="0">
              <a:sym typeface="Wingdings" panose="05000000000000000000" pitchFamily="2" charset="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342900" indent="-342900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SzPct val="50000"/>
            </a:pPr>
            <a:fld id="{3700298D-0D92-4BAD-A09B-BDA52E8803DB}" type="slidenum">
              <a:rPr lang="en-US" smtClean="0"/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张昱：项目结题验收汇报概述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593725" y="2019935"/>
            <a:ext cx="1539875" cy="712470"/>
          </a:xfrm>
          <a:prstGeom prst="ellipse">
            <a:avLst/>
          </a:prstGeom>
          <a:solidFill>
            <a:srgbClr val="66ADFF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n</a:t>
            </a:r>
            <a:endParaRPr lang="en-US" altLang="zh-CN" sz="1400"/>
          </a:p>
          <a:p>
            <a:pPr algn="ctr"/>
            <a:r>
              <a:rPr lang="en-US" altLang="zh-CN" sz="1400"/>
              <a:t>:Comment</a:t>
            </a:r>
            <a:endParaRPr lang="en-US" altLang="zh-CN" sz="1400"/>
          </a:p>
        </p:txBody>
      </p:sp>
      <p:sp>
        <p:nvSpPr>
          <p:cNvPr id="7" name="椭圆 6"/>
          <p:cNvSpPr/>
          <p:nvPr/>
        </p:nvSpPr>
        <p:spPr>
          <a:xfrm>
            <a:off x="4037965" y="2019935"/>
            <a:ext cx="1539875" cy="712470"/>
          </a:xfrm>
          <a:prstGeom prst="ellipse">
            <a:avLst/>
          </a:prstGeom>
          <a:solidFill>
            <a:srgbClr val="92CF51"/>
          </a:solidFill>
          <a:ln w="28575">
            <a:solidFill>
              <a:srgbClr val="79B43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m</a:t>
            </a:r>
            <a:endParaRPr lang="en-US" altLang="zh-CN" sz="1400"/>
          </a:p>
          <a:p>
            <a:pPr algn="ctr"/>
            <a:r>
              <a:rPr lang="en-US" altLang="zh-CN" sz="1400"/>
              <a:t>:Post</a:t>
            </a:r>
            <a:endParaRPr lang="en-US" altLang="zh-CN" sz="1400"/>
          </a:p>
        </p:txBody>
      </p:sp>
      <p:cxnSp>
        <p:nvCxnSpPr>
          <p:cNvPr id="8" name="直接箭头连接符 7"/>
          <p:cNvCxnSpPr>
            <a:stCxn id="6" idx="6"/>
            <a:endCxn id="7" idx="2"/>
          </p:cNvCxnSpPr>
          <p:nvPr/>
        </p:nvCxnSpPr>
        <p:spPr>
          <a:xfrm>
            <a:off x="2133600" y="2376170"/>
            <a:ext cx="1904365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134870" y="1956435"/>
            <a:ext cx="190246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/>
              <a:t>r:replyOf*..</a:t>
            </a:r>
            <a:endParaRPr lang="en-US" altLang="zh-CN"/>
          </a:p>
        </p:txBody>
      </p:sp>
      <p:sp>
        <p:nvSpPr>
          <p:cNvPr id="10" name="椭圆 9"/>
          <p:cNvSpPr/>
          <p:nvPr/>
        </p:nvSpPr>
        <p:spPr>
          <a:xfrm>
            <a:off x="6422390" y="2019935"/>
            <a:ext cx="1539875" cy="712470"/>
          </a:xfrm>
          <a:prstGeom prst="ellipse">
            <a:avLst/>
          </a:prstGeom>
          <a:solidFill>
            <a:srgbClr val="66ADFF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n</a:t>
            </a:r>
            <a:endParaRPr lang="en-US" altLang="zh-CN" sz="1400"/>
          </a:p>
          <a:p>
            <a:pPr algn="ctr"/>
            <a:r>
              <a:rPr lang="en-US" altLang="zh-CN" sz="1400"/>
              <a:t>:Comment</a:t>
            </a:r>
            <a:endParaRPr lang="en-US" altLang="zh-CN" sz="1400"/>
          </a:p>
        </p:txBody>
      </p:sp>
      <p:sp>
        <p:nvSpPr>
          <p:cNvPr id="11" name="椭圆 10"/>
          <p:cNvSpPr/>
          <p:nvPr/>
        </p:nvSpPr>
        <p:spPr>
          <a:xfrm>
            <a:off x="9865360" y="2019935"/>
            <a:ext cx="1539875" cy="712470"/>
          </a:xfrm>
          <a:prstGeom prst="ellipse">
            <a:avLst/>
          </a:prstGeom>
          <a:solidFill>
            <a:srgbClr val="92CF51"/>
          </a:solidFill>
          <a:ln w="28575">
            <a:solidFill>
              <a:srgbClr val="79B43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m</a:t>
            </a:r>
            <a:endParaRPr lang="en-US" altLang="zh-CN" sz="1400"/>
          </a:p>
          <a:p>
            <a:pPr algn="ctr"/>
            <a:r>
              <a:rPr lang="en-US" altLang="zh-CN" sz="1400"/>
              <a:t>:Post</a:t>
            </a:r>
            <a:endParaRPr lang="en-US" altLang="zh-CN" sz="1400"/>
          </a:p>
        </p:txBody>
      </p:sp>
      <p:cxnSp>
        <p:nvCxnSpPr>
          <p:cNvPr id="12" name="直接箭头连接符 11"/>
          <p:cNvCxnSpPr>
            <a:stCxn id="10" idx="6"/>
            <a:endCxn id="11" idx="2"/>
          </p:cNvCxnSpPr>
          <p:nvPr/>
        </p:nvCxnSpPr>
        <p:spPr>
          <a:xfrm>
            <a:off x="7962265" y="2376170"/>
            <a:ext cx="1903095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7961630" y="1956435"/>
            <a:ext cx="190436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/>
              <a:t>r:ROOT_POST</a:t>
            </a:r>
            <a:endParaRPr lang="en-US" altLang="zh-CN"/>
          </a:p>
        </p:txBody>
      </p:sp>
      <p:sp>
        <p:nvSpPr>
          <p:cNvPr id="14" name="椭圆 13"/>
          <p:cNvSpPr/>
          <p:nvPr/>
        </p:nvSpPr>
        <p:spPr>
          <a:xfrm>
            <a:off x="798195" y="3816350"/>
            <a:ext cx="1932305" cy="712470"/>
          </a:xfrm>
          <a:prstGeom prst="ellipse">
            <a:avLst/>
          </a:prstGeom>
          <a:solidFill>
            <a:srgbClr val="66ADFF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n</a:t>
            </a:r>
            <a:endParaRPr lang="en-US" altLang="zh-CN" sz="1400"/>
          </a:p>
          <a:p>
            <a:pPr algn="ctr"/>
            <a:r>
              <a:rPr lang="en-US" altLang="zh-CN" sz="1400"/>
              <a:t>:Comment{id:1}</a:t>
            </a:r>
            <a:endParaRPr lang="en-US" altLang="zh-CN" sz="1400"/>
          </a:p>
        </p:txBody>
      </p:sp>
      <p:sp>
        <p:nvSpPr>
          <p:cNvPr id="15" name="椭圆 14"/>
          <p:cNvSpPr/>
          <p:nvPr/>
        </p:nvSpPr>
        <p:spPr>
          <a:xfrm>
            <a:off x="4634230" y="3816350"/>
            <a:ext cx="1539875" cy="712470"/>
          </a:xfrm>
          <a:prstGeom prst="ellipse">
            <a:avLst/>
          </a:prstGeom>
          <a:solidFill>
            <a:srgbClr val="92CF51"/>
          </a:solidFill>
          <a:ln w="28575">
            <a:solidFill>
              <a:srgbClr val="79B43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m</a:t>
            </a:r>
            <a:endParaRPr lang="en-US" altLang="zh-CN" sz="1400"/>
          </a:p>
          <a:p>
            <a:pPr algn="ctr"/>
            <a:r>
              <a:rPr lang="en-US" altLang="zh-CN" sz="1400"/>
              <a:t>:Post</a:t>
            </a:r>
            <a:endParaRPr lang="en-US" altLang="zh-CN" sz="1400"/>
          </a:p>
        </p:txBody>
      </p:sp>
      <p:cxnSp>
        <p:nvCxnSpPr>
          <p:cNvPr id="16" name="直接箭头连接符 15"/>
          <p:cNvCxnSpPr>
            <a:stCxn id="14" idx="6"/>
            <a:endCxn id="15" idx="2"/>
          </p:cNvCxnSpPr>
          <p:nvPr/>
        </p:nvCxnSpPr>
        <p:spPr>
          <a:xfrm>
            <a:off x="2730500" y="4172585"/>
            <a:ext cx="1903730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2731770" y="3752850"/>
            <a:ext cx="190246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/>
              <a:t>r:replyOf*..</a:t>
            </a:r>
            <a:endParaRPr lang="en-US" altLang="zh-CN"/>
          </a:p>
        </p:txBody>
      </p:sp>
      <p:sp>
        <p:nvSpPr>
          <p:cNvPr id="18" name="椭圆 17"/>
          <p:cNvSpPr/>
          <p:nvPr/>
        </p:nvSpPr>
        <p:spPr>
          <a:xfrm>
            <a:off x="845820" y="5060950"/>
            <a:ext cx="1539875" cy="712470"/>
          </a:xfrm>
          <a:prstGeom prst="ellipse">
            <a:avLst/>
          </a:prstGeom>
          <a:solidFill>
            <a:srgbClr val="66ADFF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n</a:t>
            </a:r>
            <a:endParaRPr lang="en-US" altLang="zh-CN" sz="1400"/>
          </a:p>
          <a:p>
            <a:pPr algn="ctr"/>
            <a:r>
              <a:rPr lang="en-US" altLang="zh-CN" sz="1400"/>
              <a:t>:Comment</a:t>
            </a:r>
            <a:endParaRPr lang="en-US" altLang="zh-CN" sz="1400"/>
          </a:p>
        </p:txBody>
      </p:sp>
      <p:sp>
        <p:nvSpPr>
          <p:cNvPr id="19" name="椭圆 18"/>
          <p:cNvSpPr/>
          <p:nvPr/>
        </p:nvSpPr>
        <p:spPr>
          <a:xfrm>
            <a:off x="7425690" y="5060950"/>
            <a:ext cx="1539875" cy="712470"/>
          </a:xfrm>
          <a:prstGeom prst="ellipse">
            <a:avLst/>
          </a:prstGeom>
          <a:solidFill>
            <a:srgbClr val="92CF51"/>
          </a:solidFill>
          <a:ln w="28575">
            <a:solidFill>
              <a:srgbClr val="79B43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m</a:t>
            </a:r>
            <a:endParaRPr lang="en-US" altLang="zh-CN" sz="1400"/>
          </a:p>
          <a:p>
            <a:pPr algn="ctr"/>
            <a:r>
              <a:rPr lang="en-US" altLang="zh-CN" sz="1400"/>
              <a:t>:Post</a:t>
            </a:r>
            <a:endParaRPr lang="en-US" altLang="zh-CN" sz="1400"/>
          </a:p>
        </p:txBody>
      </p:sp>
      <p:cxnSp>
        <p:nvCxnSpPr>
          <p:cNvPr id="20" name="直接箭头连接符 19"/>
          <p:cNvCxnSpPr>
            <a:stCxn id="18" idx="6"/>
            <a:endCxn id="22" idx="2"/>
          </p:cNvCxnSpPr>
          <p:nvPr/>
        </p:nvCxnSpPr>
        <p:spPr>
          <a:xfrm flipV="1">
            <a:off x="2385695" y="5412105"/>
            <a:ext cx="1553845" cy="508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2385695" y="4992370"/>
            <a:ext cx="155511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/>
              <a:t>r1:replyOf*..</a:t>
            </a:r>
            <a:endParaRPr lang="en-US" altLang="zh-CN"/>
          </a:p>
        </p:txBody>
      </p:sp>
      <p:sp>
        <p:nvSpPr>
          <p:cNvPr id="22" name="椭圆 21"/>
          <p:cNvSpPr/>
          <p:nvPr/>
        </p:nvSpPr>
        <p:spPr>
          <a:xfrm>
            <a:off x="3939540" y="5055870"/>
            <a:ext cx="1932305" cy="712470"/>
          </a:xfrm>
          <a:prstGeom prst="ellipse">
            <a:avLst/>
          </a:prstGeom>
          <a:solidFill>
            <a:srgbClr val="66ADFF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:Comment{id:1}</a:t>
            </a:r>
            <a:endParaRPr lang="en-US" altLang="zh-CN" sz="1400"/>
          </a:p>
        </p:txBody>
      </p:sp>
      <p:sp>
        <p:nvSpPr>
          <p:cNvPr id="23" name="文本框 22"/>
          <p:cNvSpPr txBox="1"/>
          <p:nvPr/>
        </p:nvSpPr>
        <p:spPr>
          <a:xfrm>
            <a:off x="5870575" y="4961255"/>
            <a:ext cx="155511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/>
              <a:t>r2:replyOf*0..</a:t>
            </a:r>
            <a:endParaRPr lang="en-US" altLang="zh-CN"/>
          </a:p>
        </p:txBody>
      </p:sp>
      <p:cxnSp>
        <p:nvCxnSpPr>
          <p:cNvPr id="24" name="直接箭头连接符 23"/>
          <p:cNvCxnSpPr>
            <a:stCxn id="22" idx="6"/>
            <a:endCxn id="19" idx="2"/>
          </p:cNvCxnSpPr>
          <p:nvPr/>
        </p:nvCxnSpPr>
        <p:spPr>
          <a:xfrm>
            <a:off x="5871845" y="5412105"/>
            <a:ext cx="1553845" cy="508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徐柴俊工作进度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ym typeface="Wingdings" panose="05000000000000000000" pitchFamily="2" charset="2"/>
              </a:rPr>
              <a:t>Introduction</a:t>
            </a:r>
            <a:r>
              <a:rPr b="1" dirty="0">
                <a:sym typeface="Wingdings" panose="05000000000000000000" pitchFamily="2" charset="2"/>
              </a:rPr>
              <a:t>例子</a:t>
            </a:r>
            <a:endParaRPr b="1" dirty="0">
              <a:sym typeface="Wingdings" panose="05000000000000000000" pitchFamily="2" charset="2"/>
            </a:endParaRPr>
          </a:p>
          <a:p>
            <a:pPr lvl="1"/>
            <a:r>
              <a:rPr b="1" dirty="0">
                <a:sym typeface="Wingdings" panose="05000000000000000000" pitchFamily="2" charset="2"/>
              </a:rPr>
              <a:t>使用视图优化查询</a:t>
            </a:r>
            <a:endParaRPr b="1" dirty="0">
              <a:sym typeface="Wingdings" panose="05000000000000000000" pitchFamily="2" charset="2"/>
            </a:endParaRPr>
          </a:p>
          <a:p>
            <a:pPr lvl="1"/>
            <a:endParaRPr b="1" dirty="0">
              <a:sym typeface="Wingdings" panose="05000000000000000000" pitchFamily="2" charset="2"/>
            </a:endParaRPr>
          </a:p>
          <a:p>
            <a:pPr lvl="1"/>
            <a:endParaRPr lang="en-US" altLang="zh-CN" b="1" dirty="0">
              <a:sym typeface="Wingdings" panose="05000000000000000000" pitchFamily="2" charset="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342900" indent="-342900">
              <a:lnSpc>
                <a:spcPct val="110000"/>
              </a:lnSpc>
              <a:spcBef>
                <a:spcPct val="20000"/>
              </a:spcBef>
              <a:buClr>
                <a:schemeClr val="hlink"/>
              </a:buClr>
              <a:buSzPct val="50000"/>
            </a:pPr>
            <a:fld id="{3700298D-0D92-4BAD-A09B-BDA52E8803DB}" type="slidenum">
              <a:rPr lang="en-US" smtClean="0"/>
            </a:fld>
            <a:endParaRPr 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zh-CN" altLang="en-US"/>
              <a:t>张昱：项目结题验收汇报概述</a:t>
            </a:r>
            <a:endParaRPr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1049655" y="2502535"/>
            <a:ext cx="1539875" cy="712470"/>
          </a:xfrm>
          <a:prstGeom prst="ellipse">
            <a:avLst/>
          </a:prstGeom>
          <a:solidFill>
            <a:srgbClr val="66ADFF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c</a:t>
            </a:r>
            <a:endParaRPr lang="en-US" altLang="zh-CN" sz="1400"/>
          </a:p>
          <a:p>
            <a:pPr algn="ctr"/>
            <a:r>
              <a:rPr lang="en-US" altLang="zh-CN" sz="1400"/>
              <a:t>:Comment</a:t>
            </a:r>
            <a:endParaRPr lang="en-US" altLang="zh-CN" sz="1400"/>
          </a:p>
        </p:txBody>
      </p:sp>
      <p:sp>
        <p:nvSpPr>
          <p:cNvPr id="7" name="椭圆 6"/>
          <p:cNvSpPr/>
          <p:nvPr/>
        </p:nvSpPr>
        <p:spPr>
          <a:xfrm>
            <a:off x="4923155" y="2502535"/>
            <a:ext cx="1539875" cy="712470"/>
          </a:xfrm>
          <a:prstGeom prst="ellipse">
            <a:avLst/>
          </a:prstGeom>
          <a:solidFill>
            <a:srgbClr val="92CF51"/>
          </a:solidFill>
          <a:ln w="28575">
            <a:solidFill>
              <a:srgbClr val="79B43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p</a:t>
            </a:r>
            <a:endParaRPr lang="en-US" altLang="zh-CN" sz="1400"/>
          </a:p>
          <a:p>
            <a:pPr algn="ctr"/>
            <a:r>
              <a:rPr lang="en-US" altLang="zh-CN" sz="1400"/>
              <a:t>:Post</a:t>
            </a:r>
            <a:endParaRPr lang="en-US" altLang="zh-CN" sz="1400"/>
          </a:p>
        </p:txBody>
      </p:sp>
      <p:cxnSp>
        <p:nvCxnSpPr>
          <p:cNvPr id="8" name="直接箭头连接符 7"/>
          <p:cNvCxnSpPr>
            <a:stCxn id="6" idx="6"/>
            <a:endCxn id="7" idx="2"/>
          </p:cNvCxnSpPr>
          <p:nvPr/>
        </p:nvCxnSpPr>
        <p:spPr>
          <a:xfrm>
            <a:off x="2589530" y="2858770"/>
            <a:ext cx="2333625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04795" y="2439035"/>
            <a:ext cx="190246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/>
              <a:t>r1:replyOf*..</a:t>
            </a:r>
            <a:endParaRPr lang="en-US" altLang="zh-CN"/>
          </a:p>
        </p:txBody>
      </p:sp>
      <p:sp>
        <p:nvSpPr>
          <p:cNvPr id="25" name="椭圆 24"/>
          <p:cNvSpPr/>
          <p:nvPr/>
        </p:nvSpPr>
        <p:spPr>
          <a:xfrm>
            <a:off x="7967980" y="2502535"/>
            <a:ext cx="1539875" cy="712470"/>
          </a:xfrm>
          <a:prstGeom prst="ellipse">
            <a:avLst/>
          </a:prstGeom>
          <a:solidFill>
            <a:srgbClr val="37D4BE"/>
          </a:solidFill>
          <a:ln w="28575">
            <a:solidFill>
              <a:srgbClr val="38BDA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f</a:t>
            </a:r>
            <a:endParaRPr lang="en-US" altLang="zh-CN" sz="1400"/>
          </a:p>
          <a:p>
            <a:pPr algn="ctr"/>
            <a:r>
              <a:rPr lang="en-US" altLang="zh-CN" sz="1400"/>
              <a:t>:Forum</a:t>
            </a:r>
            <a:endParaRPr lang="en-US" altLang="zh-CN" sz="1400"/>
          </a:p>
        </p:txBody>
      </p:sp>
      <p:cxnSp>
        <p:nvCxnSpPr>
          <p:cNvPr id="26" name="直接箭头连接符 25"/>
          <p:cNvCxnSpPr>
            <a:stCxn id="25" idx="2"/>
            <a:endCxn id="7" idx="6"/>
          </p:cNvCxnSpPr>
          <p:nvPr/>
        </p:nvCxnSpPr>
        <p:spPr>
          <a:xfrm flipH="1">
            <a:off x="6463030" y="2858770"/>
            <a:ext cx="1504950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6264275" y="2407920"/>
            <a:ext cx="190246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/>
              <a:t>r2:containerOf</a:t>
            </a:r>
            <a:endParaRPr lang="en-US" altLang="zh-CN"/>
          </a:p>
        </p:txBody>
      </p:sp>
      <p:sp>
        <p:nvSpPr>
          <p:cNvPr id="28" name="椭圆 27"/>
          <p:cNvSpPr/>
          <p:nvPr/>
        </p:nvSpPr>
        <p:spPr>
          <a:xfrm>
            <a:off x="1049655" y="3578860"/>
            <a:ext cx="1539875" cy="712470"/>
          </a:xfrm>
          <a:prstGeom prst="ellipse">
            <a:avLst/>
          </a:prstGeom>
          <a:solidFill>
            <a:srgbClr val="66ADFF"/>
          </a:solidFill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c</a:t>
            </a:r>
            <a:endParaRPr lang="en-US" altLang="zh-CN" sz="1400"/>
          </a:p>
          <a:p>
            <a:pPr algn="ctr"/>
            <a:r>
              <a:rPr lang="en-US" altLang="zh-CN" sz="1400"/>
              <a:t>:Comment</a:t>
            </a:r>
            <a:endParaRPr lang="en-US" altLang="zh-CN" sz="1400"/>
          </a:p>
        </p:txBody>
      </p:sp>
      <p:sp>
        <p:nvSpPr>
          <p:cNvPr id="29" name="椭圆 28"/>
          <p:cNvSpPr/>
          <p:nvPr/>
        </p:nvSpPr>
        <p:spPr>
          <a:xfrm>
            <a:off x="4923790" y="3578860"/>
            <a:ext cx="1539875" cy="712470"/>
          </a:xfrm>
          <a:prstGeom prst="ellipse">
            <a:avLst/>
          </a:prstGeom>
          <a:solidFill>
            <a:srgbClr val="92CF51"/>
          </a:solidFill>
          <a:ln w="28575">
            <a:solidFill>
              <a:srgbClr val="79B43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p</a:t>
            </a:r>
            <a:endParaRPr lang="en-US" altLang="zh-CN" sz="1400"/>
          </a:p>
          <a:p>
            <a:pPr algn="ctr"/>
            <a:r>
              <a:rPr lang="en-US" altLang="zh-CN" sz="1400"/>
              <a:t>:Post</a:t>
            </a:r>
            <a:endParaRPr lang="en-US" altLang="zh-CN" sz="1400"/>
          </a:p>
        </p:txBody>
      </p:sp>
      <p:cxnSp>
        <p:nvCxnSpPr>
          <p:cNvPr id="30" name="直接箭头连接符 29"/>
          <p:cNvCxnSpPr>
            <a:stCxn id="28" idx="6"/>
            <a:endCxn id="29" idx="2"/>
          </p:cNvCxnSpPr>
          <p:nvPr/>
        </p:nvCxnSpPr>
        <p:spPr>
          <a:xfrm>
            <a:off x="2589530" y="3935095"/>
            <a:ext cx="2334260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2519680" y="3515360"/>
            <a:ext cx="2428875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/>
              <a:t>@M_r1:ROOT_POST</a:t>
            </a:r>
            <a:endParaRPr lang="en-US" altLang="zh-CN"/>
          </a:p>
        </p:txBody>
      </p:sp>
      <p:sp>
        <p:nvSpPr>
          <p:cNvPr id="32" name="椭圆 31"/>
          <p:cNvSpPr/>
          <p:nvPr/>
        </p:nvSpPr>
        <p:spPr>
          <a:xfrm>
            <a:off x="7968615" y="3578860"/>
            <a:ext cx="1539875" cy="712470"/>
          </a:xfrm>
          <a:prstGeom prst="ellipse">
            <a:avLst/>
          </a:prstGeom>
          <a:solidFill>
            <a:srgbClr val="37D4BE"/>
          </a:solidFill>
          <a:ln w="28575">
            <a:solidFill>
              <a:srgbClr val="38BDAB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/>
              <a:t>f</a:t>
            </a:r>
            <a:endParaRPr lang="en-US" altLang="zh-CN" sz="1400"/>
          </a:p>
          <a:p>
            <a:pPr algn="ctr"/>
            <a:r>
              <a:rPr lang="en-US" altLang="zh-CN" sz="1400"/>
              <a:t>:Forum</a:t>
            </a:r>
            <a:endParaRPr lang="en-US" altLang="zh-CN" sz="1400"/>
          </a:p>
        </p:txBody>
      </p:sp>
      <p:cxnSp>
        <p:nvCxnSpPr>
          <p:cNvPr id="33" name="直接箭头连接符 32"/>
          <p:cNvCxnSpPr>
            <a:stCxn id="32" idx="2"/>
            <a:endCxn id="29" idx="6"/>
          </p:cNvCxnSpPr>
          <p:nvPr/>
        </p:nvCxnSpPr>
        <p:spPr>
          <a:xfrm flipH="1">
            <a:off x="6463665" y="3935095"/>
            <a:ext cx="1504950" cy="0"/>
          </a:xfrm>
          <a:prstGeom prst="straightConnector1">
            <a:avLst/>
          </a:prstGeom>
          <a:ln w="31750">
            <a:gradFill>
              <a:gsLst>
                <a:gs pos="0">
                  <a:schemeClr val="accent1">
                    <a:hueOff val="-4200000"/>
                  </a:schemeClr>
                </a:gs>
                <a:gs pos="100000">
                  <a:schemeClr val="accent1"/>
                </a:gs>
              </a:gsLst>
            </a:gradFill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264275" y="3484245"/>
            <a:ext cx="1902460" cy="450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/>
              <a:t>r2:containerOf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sz="1800" dirty="0">
                <a:sym typeface="+mn-ea"/>
              </a:rPr>
              <a:t>为了在 </a:t>
            </a:r>
            <a:r>
              <a:rPr lang="en-US" altLang="zh-CN" sz="1800" dirty="0">
                <a:sym typeface="+mn-ea"/>
              </a:rPr>
              <a:t>Neo4j </a:t>
            </a:r>
            <a:r>
              <a:rPr sz="1800" dirty="0">
                <a:sym typeface="+mn-ea"/>
              </a:rPr>
              <a:t>里测试优化效果，要把使用视图优化后的 </a:t>
            </a:r>
            <a:r>
              <a:rPr lang="en-US" altLang="zh-CN" sz="1800" dirty="0" err="1">
                <a:sym typeface="+mn-ea"/>
              </a:rPr>
              <a:t>PatternGraph</a:t>
            </a:r>
            <a:r>
              <a:rPr sz="1800" dirty="0">
                <a:sym typeface="+mn-ea"/>
              </a:rPr>
              <a:t>反向重写为 </a:t>
            </a:r>
            <a:r>
              <a:rPr lang="en-US" altLang="zh-CN" sz="1800" dirty="0">
                <a:sym typeface="+mn-ea"/>
              </a:rPr>
              <a:t>Cypher </a:t>
            </a:r>
            <a:r>
              <a:rPr sz="1800" dirty="0">
                <a:sym typeface="+mn-ea"/>
              </a:rPr>
              <a:t>语句。比如</a:t>
            </a:r>
            <a:r>
              <a:rPr lang="en-US" altLang="zh-CN" sz="1800" dirty="0">
                <a:sym typeface="+mn-ea"/>
              </a:rPr>
              <a:t>match(n : Comment) − [r : </a:t>
            </a:r>
            <a:r>
              <a:rPr lang="en-US" altLang="zh-CN" sz="1800" dirty="0" err="1">
                <a:sym typeface="+mn-ea"/>
              </a:rPr>
              <a:t>replyOf</a:t>
            </a:r>
            <a:r>
              <a:rPr lang="en-US" altLang="zh-CN" sz="1800" dirty="0">
                <a:sym typeface="+mn-ea"/>
              </a:rPr>
              <a:t> ∗ 1..]− &gt; (m : Post)</a:t>
            </a:r>
            <a:r>
              <a:rPr lang="en-US" altLang="zh-CN" sz="1800" dirty="0" err="1">
                <a:sym typeface="+mn-ea"/>
              </a:rPr>
              <a:t>returnn</a:t>
            </a:r>
            <a:r>
              <a:rPr lang="en-US" altLang="zh-CN" sz="1800" dirty="0">
                <a:sym typeface="+mn-ea"/>
              </a:rPr>
              <a:t>, m</a:t>
            </a:r>
            <a:r>
              <a:rPr sz="1800" dirty="0">
                <a:sym typeface="+mn-ea"/>
              </a:rPr>
              <a:t>这里有两个 </a:t>
            </a:r>
            <a:r>
              <a:rPr lang="en-US" altLang="zh-CN" sz="1800" dirty="0" err="1">
                <a:sym typeface="+mn-ea"/>
              </a:rPr>
              <a:t>replyOf</a:t>
            </a:r>
            <a:r>
              <a:rPr lang="en-US" altLang="zh-CN" sz="1800" dirty="0">
                <a:sym typeface="+mn-ea"/>
              </a:rPr>
              <a:t> ∗ 1.. </a:t>
            </a:r>
            <a:r>
              <a:rPr sz="1800" dirty="0">
                <a:sym typeface="+mn-ea"/>
              </a:rPr>
              <a:t>可以用 </a:t>
            </a:r>
            <a:r>
              <a:rPr lang="en-US" altLang="zh-CN" sz="1800" dirty="0">
                <a:sym typeface="+mn-ea"/>
              </a:rPr>
              <a:t>ROOT _P OST </a:t>
            </a:r>
            <a:r>
              <a:rPr sz="1800" dirty="0">
                <a:sym typeface="+mn-ea"/>
              </a:rPr>
              <a:t>优化，可以重写为</a:t>
            </a:r>
            <a:r>
              <a:rPr lang="en-US" altLang="zh-CN" sz="1800" dirty="0">
                <a:sym typeface="+mn-ea"/>
              </a:rPr>
              <a:t>match(n : Comment) − [r : ROOT _POST ]− &gt; (m : Post)</a:t>
            </a:r>
            <a:r>
              <a:rPr lang="en-US" altLang="zh-CN" sz="1800" dirty="0" err="1">
                <a:sym typeface="+mn-ea"/>
              </a:rPr>
              <a:t>returnn</a:t>
            </a:r>
            <a:r>
              <a:rPr lang="en-US" altLang="zh-CN" sz="1800" dirty="0">
                <a:sym typeface="+mn-ea"/>
              </a:rPr>
              <a:t>, m</a:t>
            </a:r>
            <a:r>
              <a:rPr sz="1800" dirty="0">
                <a:sym typeface="+mn-ea"/>
              </a:rPr>
              <a:t>输出为优化后的查询语句，测试时在需要优化的</a:t>
            </a:r>
            <a:r>
              <a:rPr lang="en-US" altLang="zh-CN" sz="1800" dirty="0">
                <a:sym typeface="+mn-ea"/>
              </a:rPr>
              <a:t>Cypher </a:t>
            </a:r>
            <a:r>
              <a:rPr sz="1800" dirty="0">
                <a:sym typeface="+mn-ea"/>
              </a:rPr>
              <a:t>语句前加上 </a:t>
            </a:r>
            <a:r>
              <a:rPr lang="en-US" altLang="zh-CN" sz="1800" dirty="0">
                <a:sym typeface="+mn-ea"/>
              </a:rPr>
              <a:t>Optimize </a:t>
            </a:r>
            <a:r>
              <a:rPr sz="1800" dirty="0">
                <a:sym typeface="+mn-ea"/>
              </a:rPr>
              <a:t>即可，比如在 </a:t>
            </a:r>
            <a:r>
              <a:rPr lang="en-US" altLang="zh-CN" sz="1800" dirty="0" err="1">
                <a:sym typeface="+mn-ea"/>
              </a:rPr>
              <a:t>tugraph</a:t>
            </a:r>
            <a:r>
              <a:rPr lang="en-US" altLang="zh-CN" sz="1800" dirty="0">
                <a:sym typeface="+mn-ea"/>
              </a:rPr>
              <a:t> </a:t>
            </a:r>
            <a:r>
              <a:rPr sz="1800" dirty="0">
                <a:sym typeface="+mn-ea"/>
              </a:rPr>
              <a:t>中输入 </a:t>
            </a:r>
            <a:r>
              <a:rPr lang="en-US" altLang="zh-CN" sz="1800" dirty="0">
                <a:sym typeface="+mn-ea"/>
              </a:rPr>
              <a:t>Cypher </a:t>
            </a:r>
            <a:r>
              <a:rPr sz="1800" dirty="0">
                <a:sym typeface="+mn-ea"/>
              </a:rPr>
              <a:t>语句：</a:t>
            </a:r>
            <a:r>
              <a:rPr lang="en-US" altLang="zh-CN" sz="1800" dirty="0" err="1">
                <a:sym typeface="+mn-ea"/>
              </a:rPr>
              <a:t>Optimizematch</a:t>
            </a:r>
            <a:r>
              <a:rPr lang="en-US" altLang="zh-CN" sz="1800" dirty="0">
                <a:sym typeface="+mn-ea"/>
              </a:rPr>
              <a:t>(n : Comment)−[r : </a:t>
            </a:r>
            <a:r>
              <a:rPr lang="en-US" altLang="zh-CN" sz="1800" dirty="0" err="1">
                <a:sym typeface="+mn-ea"/>
              </a:rPr>
              <a:t>replyOf</a:t>
            </a:r>
            <a:r>
              <a:rPr lang="en-US" altLang="zh-CN" sz="1800" dirty="0">
                <a:sym typeface="+mn-ea"/>
              </a:rPr>
              <a:t> ∗1..]− &gt; (m : P </a:t>
            </a:r>
            <a:r>
              <a:rPr lang="en-US" altLang="zh-CN" sz="1800" dirty="0" err="1">
                <a:sym typeface="+mn-ea"/>
              </a:rPr>
              <a:t>ost</a:t>
            </a:r>
            <a:r>
              <a:rPr lang="en-US" altLang="zh-CN" sz="1800" dirty="0">
                <a:sym typeface="+mn-ea"/>
              </a:rPr>
              <a:t>)</a:t>
            </a:r>
            <a:r>
              <a:rPr lang="en-US" altLang="zh-CN" sz="1800" dirty="0" err="1">
                <a:sym typeface="+mn-ea"/>
              </a:rPr>
              <a:t>returnn</a:t>
            </a:r>
            <a:r>
              <a:rPr lang="en-US" altLang="zh-CN" sz="1800" dirty="0">
                <a:sym typeface="+mn-ea"/>
              </a:rPr>
              <a:t>, m</a:t>
            </a:r>
            <a:r>
              <a:rPr sz="1800" dirty="0">
                <a:sym typeface="+mn-ea"/>
              </a:rPr>
              <a:t>应该返回 </a:t>
            </a:r>
            <a:r>
              <a:rPr lang="en-US" altLang="zh-CN" sz="1800" dirty="0">
                <a:sym typeface="+mn-ea"/>
              </a:rPr>
              <a:t>match(n : Comment)−[r : ROOTP OST ]− &gt; (m : Post)</a:t>
            </a:r>
            <a:r>
              <a:rPr lang="en-US" altLang="zh-CN" sz="1800" dirty="0" err="1">
                <a:sym typeface="+mn-ea"/>
              </a:rPr>
              <a:t>returnn</a:t>
            </a:r>
            <a:r>
              <a:rPr lang="en-US" altLang="zh-CN" sz="1800" dirty="0">
                <a:sym typeface="+mn-ea"/>
              </a:rPr>
              <a:t>, m</a:t>
            </a:r>
            <a:endParaRPr lang="zh-CN" altLang="en-US" sz="1800" dirty="0"/>
          </a:p>
          <a:p>
            <a:endParaRPr lang="zh-CN" altLang="en-US" sz="1800" dirty="0"/>
          </a:p>
        </p:txBody>
      </p:sp>
      <p:sp>
        <p:nvSpPr>
          <p:cNvPr id="6" name="文本框 5"/>
          <p:cNvSpPr txBox="1"/>
          <p:nvPr/>
        </p:nvSpPr>
        <p:spPr>
          <a:xfrm>
            <a:off x="1861458" y="4972553"/>
            <a:ext cx="16441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Patterngraph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/>
        </p:nvGraphicFramePr>
        <p:xfrm>
          <a:off x="4605995" y="3592287"/>
          <a:ext cx="5942262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2262"/>
              </a:tblGrid>
              <a:tr h="323736">
                <a:tc>
                  <a:txBody>
                    <a:bodyPr/>
                    <a:lstStyle/>
                    <a:p>
                      <a:r>
                        <a:rPr lang="en-US" altLang="zh-CN" dirty="0"/>
                        <a:t>Match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m</a:t>
                      </a:r>
                      <a:r>
                        <a:rPr lang="zh-CN" altLang="en-US" dirty="0"/>
                        <a:t>）</a:t>
                      </a:r>
                      <a:r>
                        <a:rPr lang="en-US" altLang="zh-CN" dirty="0"/>
                        <a:t>-[</a:t>
                      </a:r>
                      <a:r>
                        <a:rPr lang="en-US" altLang="zh-CN" dirty="0" err="1"/>
                        <a:t>r:keyword</a:t>
                      </a:r>
                      <a:r>
                        <a:rPr lang="en-US" altLang="zh-CN" dirty="0"/>
                        <a:t>]-&gt;(n),</a:t>
                      </a:r>
                      <a:endParaRPr lang="zh-CN" altLang="en-US" dirty="0"/>
                    </a:p>
                  </a:txBody>
                  <a:tcPr/>
                </a:tc>
              </a:tr>
              <a:tr h="323736">
                <a:tc>
                  <a:txBody>
                    <a:bodyPr/>
                    <a:lstStyle/>
                    <a:p>
                      <a:r>
                        <a:rPr lang="en-US" altLang="zh-CN" dirty="0"/>
                        <a:t>(a)-[</a:t>
                      </a:r>
                      <a:r>
                        <a:rPr lang="en-US" altLang="zh-CN" dirty="0" err="1"/>
                        <a:t>z:test</a:t>
                      </a:r>
                      <a:r>
                        <a:rPr lang="en-US" altLang="zh-CN" dirty="0"/>
                        <a:t>]-&gt;(b)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6719208" y="4972553"/>
            <a:ext cx="1452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Anti cypher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961" y="3128055"/>
            <a:ext cx="3552800" cy="191656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sz="1800" dirty="0" err="1"/>
              <a:t>Tugraph</a:t>
            </a:r>
            <a:r>
              <a:rPr lang="en-US" altLang="zh-CN" sz="1800" dirty="0"/>
              <a:t> cypher</a:t>
            </a:r>
            <a:r>
              <a:rPr lang="zh-CN" altLang="en-US" sz="1800" dirty="0"/>
              <a:t>处理过程</a:t>
            </a:r>
            <a:endParaRPr lang="en-US" altLang="zh-CN" sz="1800" dirty="0"/>
          </a:p>
          <a:p>
            <a:endParaRPr lang="zh-CN" altLang="en-US" sz="1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9291" y="1504148"/>
            <a:ext cx="7007297" cy="443945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函数的输入为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cypher::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RTContext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∗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ctx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 antlr4 :: tree ::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ParseTree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∗tree, const std ::vector &lt;cypher ::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PatternGraph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&gt; &amp;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pattern_graphs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,</a:t>
            </a:r>
            <a:r>
              <a:rPr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这里的 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&amp;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patterng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raphs</a:t>
            </a:r>
            <a:r>
              <a: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</a:t>
            </a:r>
            <a:r>
              <a:rPr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是优化后的 </a:t>
            </a:r>
            <a:r>
              <a:rPr lang="en-US" altLang="zh-CN" sz="1800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PatternGraphs</a:t>
            </a:r>
            <a:r>
              <a:rPr sz="1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函数的输入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1800" dirty="0"/>
          </a:p>
        </p:txBody>
      </p:sp>
      <p:sp>
        <p:nvSpPr>
          <p:cNvPr id="7" name="文本框 6"/>
          <p:cNvSpPr txBox="1"/>
          <p:nvPr/>
        </p:nvSpPr>
        <p:spPr>
          <a:xfrm>
            <a:off x="4197818" y="1998553"/>
            <a:ext cx="664797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例如这个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patterngraph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其中含有的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nodes:m,n,a,b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其中含有的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relationships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	r:keyword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			z:test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此时通过遍历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patterngraph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应该得到的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cypher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语句应该是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Match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-[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r:keyword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]-&gt;(n),(a)-[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z:test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]-&gt;(b)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其中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r:keyword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z:test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可能是通过视图优化后的边。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		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5733" y="1860844"/>
            <a:ext cx="3300487" cy="156815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魏星迪工作进度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sz="1800" dirty="0"/>
              <a:t>Neo4j</a:t>
            </a:r>
            <a:r>
              <a:rPr lang="zh-CN" altLang="en-US" sz="1800" dirty="0"/>
              <a:t>视图维护</a:t>
            </a:r>
            <a:endParaRPr lang="en-US" altLang="zh-CN" sz="1800" dirty="0"/>
          </a:p>
          <a:p>
            <a:pPr marL="0" indent="0">
              <a:buNone/>
            </a:pPr>
            <a:r>
              <a:rPr lang="zh-CN" altLang="en-US" sz="1800" dirty="0"/>
              <a:t>借用</a:t>
            </a:r>
            <a:r>
              <a:rPr lang="en-US" altLang="zh-CN" sz="1800" dirty="0"/>
              <a:t>neo4j</a:t>
            </a:r>
            <a:r>
              <a:rPr lang="zh-CN" altLang="en-US" sz="1800" dirty="0"/>
              <a:t>扩展</a:t>
            </a:r>
            <a:r>
              <a:rPr lang="en-US" altLang="zh-CN" sz="1800" dirty="0" err="1"/>
              <a:t>apoc</a:t>
            </a:r>
            <a:r>
              <a:rPr lang="zh-CN" altLang="en-US" sz="1800" dirty="0"/>
              <a:t>触发器来维护视图</a:t>
            </a:r>
            <a:endParaRPr lang="zh-CN" altLang="en-US" sz="18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39" y="783589"/>
            <a:ext cx="3702803" cy="570351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928485" y="988060"/>
            <a:ext cx="4064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match (n:Comment)-[:replyOf*..]-&gt;(m:Post) WITH n,m CREATE (n)-[r:ROOT_POST]-&gt;(m)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478*445"/>
  <p:tag name="TABLE_ENDDRAG_RECT" val="-9*58*478*445"/>
</p:tagLst>
</file>

<file path=ppt/tags/tag2.xml><?xml version="1.0" encoding="utf-8"?>
<p:tagLst xmlns:p="http://schemas.openxmlformats.org/presentationml/2006/main">
  <p:tag name="TABLE_ENDDRAG_ORIGIN_RECT" val="435*456"/>
  <p:tag name="TABLE_ENDDRAG_RECT" val="482*49*435*456"/>
</p:tagLst>
</file>

<file path=ppt/tags/tag3.xml><?xml version="1.0" encoding="utf-8"?>
<p:tagLst xmlns:p="http://schemas.openxmlformats.org/presentationml/2006/main">
  <p:tag name="TABLE_ENDDRAG_ORIGIN_RECT" val="936*299"/>
  <p:tag name="TABLE_ENDDRAG_RECT" val="12*117*936*299"/>
</p:tagLst>
</file>

<file path=ppt/tags/tag4.xml><?xml version="1.0" encoding="utf-8"?>
<p:tagLst xmlns:p="http://schemas.openxmlformats.org/presentationml/2006/main">
  <p:tag name="TABLE_ENDDRAG_ORIGIN_RECT" val="947*478"/>
  <p:tag name="TABLE_ENDDRAG_RECT" val="5*61*947*478"/>
</p:tagLst>
</file>

<file path=ppt/tags/tag5.xml><?xml version="1.0" encoding="utf-8"?>
<p:tagLst xmlns:p="http://schemas.openxmlformats.org/presentationml/2006/main">
  <p:tag name="TABLE_ENDDRAG_ORIGIN_RECT" val="947*478"/>
  <p:tag name="TABLE_ENDDRAG_RECT" val="5*61*947*478"/>
</p:tagLst>
</file>

<file path=ppt/tags/tag6.xml><?xml version="1.0" encoding="utf-8"?>
<p:tagLst xmlns:p="http://schemas.openxmlformats.org/presentationml/2006/main">
  <p:tag name="TABLE_ENDDRAG_ORIGIN_RECT" val="947*478"/>
  <p:tag name="TABLE_ENDDRAG_RECT" val="5*61*947*478"/>
</p:tagLst>
</file>

<file path=ppt/tags/tag7.xml><?xml version="1.0" encoding="utf-8"?>
<p:tagLst xmlns:p="http://schemas.openxmlformats.org/presentationml/2006/main">
  <p:tag name="TABLE_ENDDRAG_ORIGIN_RECT" val="947*478"/>
  <p:tag name="TABLE_ENDDRAG_RECT" val="5*61*947*478"/>
</p:tagLst>
</file>

<file path=ppt/tags/tag8.xml><?xml version="1.0" encoding="utf-8"?>
<p:tagLst xmlns:p="http://schemas.openxmlformats.org/presentationml/2006/main">
  <p:tag name="TABLE_ENDDRAG_ORIGIN_RECT" val="947*478"/>
  <p:tag name="TABLE_ENDDRAG_RECT" val="5*61*947*478"/>
</p:tagLst>
</file>

<file path=ppt/tags/tag9.xml><?xml version="1.0" encoding="utf-8"?>
<p:tagLst xmlns:p="http://schemas.openxmlformats.org/presentationml/2006/main">
  <p:tag name="COMMONDATA" val="eyJoZGlkIjoiYzU5MjZjODU1MDZjZDdjOWU1MDJhMzlhODRiMmIzMGIifQ=="/>
  <p:tag name="commondata" val="eyJoZGlkIjoiYzEzMDNlNWJhODE3YjJmNDI2ZDBiMTA4OTFkMDMzNzAifQ=="/>
</p:tagLst>
</file>

<file path=ppt/theme/theme1.xml><?xml version="1.0" encoding="utf-8"?>
<a:theme xmlns:a="http://schemas.openxmlformats.org/drawingml/2006/main" name="主题3">
  <a:themeElements>
    <a:clrScheme name="自定义 7">
      <a:dk1>
        <a:sysClr val="windowText" lastClr="000000"/>
      </a:dk1>
      <a:lt1>
        <a:sysClr val="window" lastClr="FFFFFF"/>
      </a:lt1>
      <a:dk2>
        <a:srgbClr val="005AD2"/>
      </a:dk2>
      <a:lt2>
        <a:srgbClr val="21307F"/>
      </a:lt2>
      <a:accent1>
        <a:srgbClr val="005AD2"/>
      </a:accent1>
      <a:accent2>
        <a:srgbClr val="21307F"/>
      </a:accent2>
      <a:accent3>
        <a:srgbClr val="C00000"/>
      </a:accent3>
      <a:accent4>
        <a:srgbClr val="FFCF01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zgy2os0z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主题3</Template>
  <TotalTime>0</TotalTime>
  <Words>16339</Words>
  <Application>WPS 演示</Application>
  <PresentationFormat>宽屏</PresentationFormat>
  <Paragraphs>982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5" baseType="lpstr">
      <vt:lpstr>Arial</vt:lpstr>
      <vt:lpstr>宋体</vt:lpstr>
      <vt:lpstr>Wingdings</vt:lpstr>
      <vt:lpstr>微软雅黑</vt:lpstr>
      <vt:lpstr>Times New Roman</vt:lpstr>
      <vt:lpstr>Tahoma</vt:lpstr>
      <vt:lpstr>Consolas</vt:lpstr>
      <vt:lpstr>Arial Unicode MS</vt:lpstr>
      <vt:lpstr>等线</vt:lpstr>
      <vt:lpstr>Wingdings</vt:lpstr>
      <vt:lpstr>主题3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张昱</dc:creator>
  <cp:lastModifiedBy>唱首rap给党听</cp:lastModifiedBy>
  <cp:revision>122</cp:revision>
  <dcterms:created xsi:type="dcterms:W3CDTF">2023-03-13T01:09:00Z</dcterms:created>
  <dcterms:modified xsi:type="dcterms:W3CDTF">2024-12-11T05:33:01Z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F855207EA0364155AF4CD4C2EBD89966_12</vt:lpwstr>
  </property>
  <property fmtid="{D5CDD505-2E9C-101B-9397-08002B2CF9AE}" pid="3" name="KSOProductBuildVer">
    <vt:lpwstr>2052-12.1.0.19302</vt:lpwstr>
  </property>
</Properties>
</file>

<file path=docProps/thumbnail.jpeg>
</file>